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6" r:id="rId3"/>
    <p:sldId id="279" r:id="rId4"/>
    <p:sldId id="280" r:id="rId5"/>
    <p:sldId id="267" r:id="rId6"/>
    <p:sldId id="268" r:id="rId7"/>
    <p:sldId id="270" r:id="rId8"/>
    <p:sldId id="269" r:id="rId9"/>
    <p:sldId id="277" r:id="rId10"/>
    <p:sldId id="271" r:id="rId11"/>
    <p:sldId id="273" r:id="rId12"/>
    <p:sldId id="278" r:id="rId13"/>
    <p:sldId id="275" r:id="rId14"/>
    <p:sldId id="276"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CCE"/>
    <a:srgbClr val="0066FF"/>
    <a:srgbClr val="E02888"/>
    <a:srgbClr val="DB24E4"/>
    <a:srgbClr val="2AA6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42" autoAdjust="0"/>
  </p:normalViewPr>
  <p:slideViewPr>
    <p:cSldViewPr snapToGrid="0">
      <p:cViewPr varScale="1">
        <p:scale>
          <a:sx n="96" d="100"/>
          <a:sy n="96" d="100"/>
        </p:scale>
        <p:origin x="5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AD1E1-68E7-442F-8577-E978235F73A0}" type="datetimeFigureOut">
              <a:rPr lang="zh-CN" altLang="en-US" smtClean="0"/>
              <a:t>2022/9/30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19ABC-B1B3-4945-9E35-F56C47AAB526}" type="slidenum">
              <a:rPr lang="zh-CN" altLang="en-US" smtClean="0"/>
              <a:t>‹#›</a:t>
            </a:fld>
            <a:endParaRPr lang="zh-CN" altLang="en-US"/>
          </a:p>
        </p:txBody>
      </p:sp>
    </p:spTree>
    <p:extLst>
      <p:ext uri="{BB962C8B-B14F-4D97-AF65-F5344CB8AC3E}">
        <p14:creationId xmlns:p14="http://schemas.microsoft.com/office/powerpoint/2010/main" val="283639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AA19ABC-B1B3-4945-9E35-F56C47AAB526}" type="slidenum">
              <a:rPr lang="zh-CN" altLang="en-US" smtClean="0"/>
              <a:t>1</a:t>
            </a:fld>
            <a:endParaRPr lang="zh-CN" altLang="en-US"/>
          </a:p>
        </p:txBody>
      </p:sp>
    </p:spTree>
    <p:extLst>
      <p:ext uri="{BB962C8B-B14F-4D97-AF65-F5344CB8AC3E}">
        <p14:creationId xmlns:p14="http://schemas.microsoft.com/office/powerpoint/2010/main" val="360574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a:t>
            </a:r>
          </a:p>
        </p:txBody>
      </p:sp>
      <p:sp>
        <p:nvSpPr>
          <p:cNvPr id="4" name="灯片编号占位符 3"/>
          <p:cNvSpPr>
            <a:spLocks noGrp="1"/>
          </p:cNvSpPr>
          <p:nvPr>
            <p:ph type="sldNum" sz="quarter" idx="5"/>
          </p:nvPr>
        </p:nvSpPr>
        <p:spPr/>
        <p:txBody>
          <a:bodyPr/>
          <a:lstStyle/>
          <a:p>
            <a:fld id="{6AA19ABC-B1B3-4945-9E35-F56C47AAB526}" type="slidenum">
              <a:rPr lang="zh-CN" altLang="en-US" smtClean="0"/>
              <a:t>5</a:t>
            </a:fld>
            <a:endParaRPr lang="zh-CN" altLang="en-US"/>
          </a:p>
        </p:txBody>
      </p:sp>
    </p:spTree>
    <p:extLst>
      <p:ext uri="{BB962C8B-B14F-4D97-AF65-F5344CB8AC3E}">
        <p14:creationId xmlns:p14="http://schemas.microsoft.com/office/powerpoint/2010/main" val="303484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000000"/>
                </a:solidFill>
                <a:effectLst/>
                <a:latin typeface="CMR9"/>
              </a:rPr>
              <a:t>The red background hints at the existing methods and the green one means our method.</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6AA19ABC-B1B3-4945-9E35-F56C47AAB526}" type="slidenum">
              <a:rPr lang="zh-CN" altLang="en-US" smtClean="0"/>
              <a:t>6</a:t>
            </a:fld>
            <a:endParaRPr lang="zh-CN" altLang="en-US"/>
          </a:p>
        </p:txBody>
      </p:sp>
    </p:spTree>
    <p:extLst>
      <p:ext uri="{BB962C8B-B14F-4D97-AF65-F5344CB8AC3E}">
        <p14:creationId xmlns:p14="http://schemas.microsoft.com/office/powerpoint/2010/main" val="423443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6AA19ABC-B1B3-4945-9E35-F56C47AAB526}" type="slidenum">
              <a:rPr lang="zh-CN" altLang="en-US" smtClean="0"/>
              <a:t>12</a:t>
            </a:fld>
            <a:endParaRPr lang="zh-CN" altLang="en-US"/>
          </a:p>
        </p:txBody>
      </p:sp>
    </p:spTree>
    <p:extLst>
      <p:ext uri="{BB962C8B-B14F-4D97-AF65-F5344CB8AC3E}">
        <p14:creationId xmlns:p14="http://schemas.microsoft.com/office/powerpoint/2010/main" val="167566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76E02-FA1A-6CD7-27CE-267EAF58DDA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F66FAB-2D9E-25FE-38F8-6139BCF87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20A0FF-AEFF-2EE3-6B33-91B5634AA611}"/>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05C24F77-8A82-06EB-0C08-E4C290CF78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51160B-9BDD-64C0-59F9-F995D5A75B27}"/>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307695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52E14-992E-20B7-7959-523007D744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BF6756F-0137-F66D-10E2-C9C4C02D49A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9A0A4F-9B3B-B0A0-9F72-9C39DA50BC15}"/>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4CDB06BF-0BDB-86DB-3F56-60E1B51F3B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2BA97F-6ED0-784C-02C9-00C05167B73A}"/>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4046112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D68F57-0A35-D0D9-3C00-91CF6ED80C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677237-F325-DE37-D654-37ECCD1685B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557BD9-BEA4-3BFB-E1C9-4E0A2B51E9B4}"/>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192A0944-19B1-0DFC-EB49-605FD4B120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7E4B95-5F4C-173E-9F17-76A74487FF02}"/>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267240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ED9E9-6119-154D-45BA-13D01BF793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28DB06-E452-A713-8627-987A68695F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251471-4828-0D47-703D-288122667B4A}"/>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9B462DF1-1BFF-0E8E-8ADB-69286938D1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3697C4-2DB2-9268-DEE4-A27A98D26F98}"/>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366522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A7A8B-C217-FB69-BC0F-06BDBB92C2A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4AA2620-C921-A960-3A11-478FADF6B4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19D3B20-576C-9FA3-45A0-24ABA9E94D34}"/>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029E3312-4165-24E8-0CC9-B7DBF47D89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3A3477-E0AF-E7E2-0CD3-B722C83B1562}"/>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29423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B8EEF-AF1F-8521-2667-C48D905B3F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D63892-19B4-D152-9963-B97DAFD72A4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45205B5-B263-F1B7-64F4-593FE1AFFE7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3D7A5A8-006A-8593-2C54-1FA40A208B8F}"/>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5AA270C2-5015-9EE6-84AE-2D6C9AD90F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AD5F66-9071-436F-51D3-17F297B11F1C}"/>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137528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E26CE-D627-FA0D-DD55-C28822BF34F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B148136-03B0-D83E-D6E5-2E24256C9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989C3D-3E1D-6720-5D72-7D9C9CA5AEA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6A4801E-1526-49B5-34FF-5CC326247E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C5B1FDD-4CD3-04F0-70E4-A6A8A5D5A86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F5A539-8977-E68A-B9FA-BA7022ECB35E}"/>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8" name="页脚占位符 7">
            <a:extLst>
              <a:ext uri="{FF2B5EF4-FFF2-40B4-BE49-F238E27FC236}">
                <a16:creationId xmlns:a16="http://schemas.microsoft.com/office/drawing/2014/main" id="{807536B1-1642-7A3C-9590-0EA0A3AAF9E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9BD32F4-DF3D-4FD0-165C-7CF9C3C1F387}"/>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1511028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E77252-05EA-EA89-7A7D-5BDCE60032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0EDD6E0-82A5-C738-D97D-1040F39EC6B0}"/>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4" name="页脚占位符 3">
            <a:extLst>
              <a:ext uri="{FF2B5EF4-FFF2-40B4-BE49-F238E27FC236}">
                <a16:creationId xmlns:a16="http://schemas.microsoft.com/office/drawing/2014/main" id="{9610EE78-A231-1D59-2CB5-3ABC8665A44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8F5CDAA-3A2E-150A-5669-2BAC71880C87}"/>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769412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728591-C26F-5931-E7C4-D8236E02B8F5}"/>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3" name="页脚占位符 2">
            <a:extLst>
              <a:ext uri="{FF2B5EF4-FFF2-40B4-BE49-F238E27FC236}">
                <a16:creationId xmlns:a16="http://schemas.microsoft.com/office/drawing/2014/main" id="{419A10D8-794D-5C26-7879-E58FF6C9FF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798E72D-3913-AF22-7368-2D2249A04882}"/>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365850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277AF-78EA-2A6F-048E-2D3FFB1C51A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FFE2207-5E73-8F14-208C-12561EF6BB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34C027B-F5EF-42A3-63DE-BAA2909CD2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4B8DD6-9FC1-9014-67C0-69B8E91F2B0F}"/>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E5ADA146-F53C-DE2E-D6A4-E4F9C57285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8F3EC4-E347-B92C-2DB3-EE8F5FAEFDAD}"/>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1165991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B3E1A-A02C-A38C-6451-332934D269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097CE06-DCA8-1395-862A-A68BC836F0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F6C770-B7A7-08CF-B8FC-187A1BED7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906128-5239-AF47-9030-B195E515C71A}"/>
              </a:ext>
            </a:extLst>
          </p:cNvPr>
          <p:cNvSpPr>
            <a:spLocks noGrp="1"/>
          </p:cNvSpPr>
          <p:nvPr>
            <p:ph type="dt" sz="half" idx="10"/>
          </p:nvPr>
        </p:nvSpPr>
        <p:spPr/>
        <p:txBody>
          <a:bodyPr/>
          <a:lstStyle/>
          <a:p>
            <a:fld id="{7CA0A298-750D-4468-9BC4-CD996909FA83}"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E5A1B867-2232-81DB-C3D7-24D8BB6FB7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D4271-9EDD-FF0C-578B-A3878774F14C}"/>
              </a:ext>
            </a:extLst>
          </p:cNvPr>
          <p:cNvSpPr>
            <a:spLocks noGrp="1"/>
          </p:cNvSpPr>
          <p:nvPr>
            <p:ph type="sldNum" sz="quarter" idx="12"/>
          </p:nvPr>
        </p:nvSpPr>
        <p:spPr/>
        <p:txBody>
          <a:body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1208842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BD018A8-2F11-728E-8249-EE79243EB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37E748-4681-5809-26D6-321BC65E1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CAB8B0-1903-1E27-74DB-D830FFE073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0A298-750D-4468-9BC4-CD996909FA83}"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673B44B4-9AC6-BC37-16AF-D58749CD3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D1BCFA6-A5F8-F77D-D069-65DCA0CBA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E98600-B9C6-4AA5-80E5-458886C63BF8}" type="slidenum">
              <a:rPr lang="zh-CN" altLang="en-US" smtClean="0"/>
              <a:t>‹#›</a:t>
            </a:fld>
            <a:endParaRPr lang="zh-CN" altLang="en-US"/>
          </a:p>
        </p:txBody>
      </p:sp>
    </p:spTree>
    <p:extLst>
      <p:ext uri="{BB962C8B-B14F-4D97-AF65-F5344CB8AC3E}">
        <p14:creationId xmlns:p14="http://schemas.microsoft.com/office/powerpoint/2010/main" val="4276123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1.xml"/><Relationship Id="rId7" Type="http://schemas.openxmlformats.org/officeDocument/2006/relationships/image" Target="../media/image8.jpg"/><Relationship Id="rId12"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6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8C8E33F-0799-96F6-B19C-EA0AF3547908}"/>
              </a:ext>
            </a:extLst>
          </p:cNvPr>
          <p:cNvPicPr>
            <a:picLocks noChangeAspect="1"/>
          </p:cNvPicPr>
          <p:nvPr/>
        </p:nvPicPr>
        <p:blipFill>
          <a:blip r:embed="rId5"/>
          <a:stretch>
            <a:fillRect/>
          </a:stretch>
        </p:blipFill>
        <p:spPr>
          <a:xfrm>
            <a:off x="518017" y="792790"/>
            <a:ext cx="10597849" cy="4858558"/>
          </a:xfrm>
          <a:prstGeom prst="rect">
            <a:avLst/>
          </a:prstGeom>
        </p:spPr>
      </p:pic>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a:extLst>
              <a:ext uri="{FF2B5EF4-FFF2-40B4-BE49-F238E27FC236}">
                <a16:creationId xmlns:a16="http://schemas.microsoft.com/office/drawing/2014/main" id="{E8976AD3-4579-59F3-0C2D-9BDBC00F07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034802" y="4927635"/>
            <a:ext cx="1987598" cy="1137575"/>
          </a:xfrm>
          <a:prstGeom prst="rect">
            <a:avLst/>
          </a:prstGeom>
          <a:noFill/>
          <a:extLst>
            <a:ext uri="{909E8E84-426E-40DD-AFC4-6F175D3DCCD1}">
              <a14:hiddenFill xmlns:a14="http://schemas.microsoft.com/office/drawing/2010/main">
                <a:solidFill>
                  <a:srgbClr val="FFFFFF"/>
                </a:solidFill>
              </a14:hiddenFill>
            </a:ext>
          </a:extLst>
        </p:spPr>
      </p:pic>
      <p:pic>
        <p:nvPicPr>
          <p:cNvPr id="12" name="音频 11">
            <a:hlinkClick r:id="" action="ppaction://media"/>
            <a:extLst>
              <a:ext uri="{FF2B5EF4-FFF2-40B4-BE49-F238E27FC236}">
                <a16:creationId xmlns:a16="http://schemas.microsoft.com/office/drawing/2014/main" id="{EF8533FF-EC23-B47B-CD7E-AD35BD88FA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524888030"/>
      </p:ext>
    </p:extLst>
  </p:cSld>
  <p:clrMapOvr>
    <a:masterClrMapping/>
  </p:clrMapOvr>
  <mc:AlternateContent xmlns:mc="http://schemas.openxmlformats.org/markup-compatibility/2006" xmlns:p14="http://schemas.microsoft.com/office/powerpoint/2010/main">
    <mc:Choice Requires="p14">
      <p:transition spd="slow" p14:dur="2000" advTm="10618"/>
    </mc:Choice>
    <mc:Fallback xmlns="">
      <p:transition spd="slow" advTm="1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Counterfactual Relation Intervention</a:t>
            </a:r>
            <a:endParaRPr lang="zh-CN" altLang="en-US" sz="9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6F6FF3C-9557-E8C2-B37D-58D6031517F0}"/>
              </a:ext>
            </a:extLst>
          </p:cNvPr>
          <p:cNvPicPr>
            <a:picLocks noChangeAspect="1"/>
          </p:cNvPicPr>
          <p:nvPr/>
        </p:nvPicPr>
        <p:blipFill>
          <a:blip r:embed="rId4"/>
          <a:stretch>
            <a:fillRect/>
          </a:stretch>
        </p:blipFill>
        <p:spPr>
          <a:xfrm>
            <a:off x="5389300" y="1845128"/>
            <a:ext cx="6802700" cy="4093428"/>
          </a:xfrm>
          <a:prstGeom prst="rect">
            <a:avLst/>
          </a:prstGeom>
        </p:spPr>
      </p:pic>
      <p:sp>
        <p:nvSpPr>
          <p:cNvPr id="8" name="文本框 7">
            <a:extLst>
              <a:ext uri="{FF2B5EF4-FFF2-40B4-BE49-F238E27FC236}">
                <a16:creationId xmlns:a16="http://schemas.microsoft.com/office/drawing/2014/main" id="{819058B1-6DE5-E8A2-D9A2-3E09330C680B}"/>
              </a:ext>
            </a:extLst>
          </p:cNvPr>
          <p:cNvSpPr txBox="1"/>
          <p:nvPr/>
        </p:nvSpPr>
        <p:spPr>
          <a:xfrm>
            <a:off x="33551" y="917912"/>
            <a:ext cx="5355749" cy="5324535"/>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To tackle the Sub-optimal topology structure problem, we propose a new learning methods called </a:t>
            </a:r>
            <a:r>
              <a:rPr lang="en-US" altLang="zh-CN" sz="2000" b="1" dirty="0">
                <a:solidFill>
                  <a:srgbClr val="000000"/>
                </a:solidFill>
                <a:latin typeface="Times New Roman" panose="02020603050405020304" pitchFamily="18" charset="0"/>
                <a:cs typeface="Times New Roman" panose="02020603050405020304" pitchFamily="18" charset="0"/>
              </a:rPr>
              <a:t>Counterfactual Relation Intervention (CRI)</a:t>
            </a:r>
            <a:r>
              <a:rPr lang="en-US" altLang="zh-CN" sz="2000" b="1" i="0" dirty="0">
                <a:solidFill>
                  <a:srgbClr val="000000"/>
                </a:solidFill>
                <a:effectLst/>
                <a:latin typeface="Times New Roman" panose="02020603050405020304" pitchFamily="18" charset="0"/>
                <a:cs typeface="Times New Roman" panose="02020603050405020304" pitchFamily="18" charset="0"/>
              </a:rPr>
              <a:t>.</a:t>
            </a:r>
          </a:p>
          <a:p>
            <a:endParaRPr lang="en-US" altLang="zh-CN" sz="2000" b="1"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i="0" dirty="0">
                <a:solidFill>
                  <a:srgbClr val="000000"/>
                </a:solidFill>
                <a:effectLst/>
                <a:latin typeface="Times New Roman" panose="02020603050405020304" pitchFamily="18" charset="0"/>
                <a:cs typeface="Times New Roman" panose="02020603050405020304" pitchFamily="18" charset="0"/>
              </a:rPr>
              <a:t>To highlight the A in the whole training process, we utilize the </a:t>
            </a:r>
            <a:r>
              <a:rPr lang="en-US" altLang="zh-CN" sz="2000" b="1" i="0" dirty="0">
                <a:solidFill>
                  <a:srgbClr val="000000"/>
                </a:solidFill>
                <a:effectLst/>
                <a:latin typeface="Times New Roman" panose="02020603050405020304" pitchFamily="18" charset="0"/>
                <a:cs typeface="Times New Roman" panose="02020603050405020304" pitchFamily="18" charset="0"/>
              </a:rPr>
              <a:t>Total Indirect Effect </a:t>
            </a:r>
            <a:r>
              <a:rPr lang="en-US" altLang="zh-CN" sz="2000" i="0" dirty="0">
                <a:solidFill>
                  <a:srgbClr val="000000"/>
                </a:solidFill>
                <a:effectLst/>
                <a:latin typeface="Times New Roman" panose="02020603050405020304" pitchFamily="18" charset="0"/>
                <a:cs typeface="Times New Roman" panose="02020603050405020304" pitchFamily="18" charset="0"/>
              </a:rPr>
              <a:t>(TIE). </a:t>
            </a:r>
            <a:r>
              <a:rPr lang="en-US" altLang="zh-CN" sz="2000" dirty="0">
                <a:solidFill>
                  <a:srgbClr val="000000"/>
                </a:solidFill>
                <a:latin typeface="Times New Roman" panose="02020603050405020304" pitchFamily="18" charset="0"/>
                <a:cs typeface="Times New Roman" panose="02020603050405020304" pitchFamily="18" charset="0"/>
              </a:rPr>
              <a:t>It</a:t>
            </a:r>
            <a:r>
              <a:rPr lang="en-US" altLang="zh-CN" sz="2000" i="0" dirty="0">
                <a:solidFill>
                  <a:srgbClr val="000000"/>
                </a:solidFill>
                <a:effectLst/>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equal to keep all potential variables fixed but only change the affinity A, which can show the pure effect introduced by A. </a:t>
            </a:r>
          </a:p>
          <a:p>
            <a:pPr marL="285750" indent="-285750">
              <a:buFont typeface="Wingdings" panose="05000000000000000000" pitchFamily="2" charset="2"/>
              <a:buChar char="Ø"/>
            </a:pPr>
            <a:r>
              <a:rPr lang="en-US" altLang="zh-CN" sz="2000" b="0" i="0" dirty="0">
                <a:solidFill>
                  <a:srgbClr val="000000"/>
                </a:solidFill>
                <a:effectLst/>
                <a:latin typeface="Times New Roman" panose="02020603050405020304" pitchFamily="18" charset="0"/>
                <a:cs typeface="Times New Roman" panose="02020603050405020304" pitchFamily="18" charset="0"/>
              </a:rPr>
              <a:t>Maximizing TIE is essentially equal to maximize the difference between the original output and a counterfactual output contributed by the affinity changes only, which can make the model perceive the function of the graph affinity without being affected by well-trained input features.</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AF9EBB8E-4E01-91CA-1C79-4FA0CEDD52B8}"/>
              </a:ext>
            </a:extLst>
          </p:cNvPr>
          <p:cNvPicPr>
            <a:picLocks noChangeAspect="1"/>
          </p:cNvPicPr>
          <p:nvPr/>
        </p:nvPicPr>
        <p:blipFill>
          <a:blip r:embed="rId5"/>
          <a:stretch>
            <a:fillRect/>
          </a:stretch>
        </p:blipFill>
        <p:spPr>
          <a:xfrm>
            <a:off x="6304131" y="1084999"/>
            <a:ext cx="4477203" cy="641684"/>
          </a:xfrm>
          <a:prstGeom prst="rect">
            <a:avLst/>
          </a:prstGeom>
        </p:spPr>
      </p:pic>
      <p:pic>
        <p:nvPicPr>
          <p:cNvPr id="15" name="音频 14">
            <a:hlinkClick r:id="" action="ppaction://media"/>
            <a:extLst>
              <a:ext uri="{FF2B5EF4-FFF2-40B4-BE49-F238E27FC236}">
                <a16:creationId xmlns:a16="http://schemas.microsoft.com/office/drawing/2014/main" id="{725E605C-DBA2-1AFA-3B1D-BD74FE1EBB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78760541"/>
      </p:ext>
    </p:extLst>
  </p:cSld>
  <p:clrMapOvr>
    <a:masterClrMapping/>
  </p:clrMapOvr>
  <mc:AlternateContent xmlns:mc="http://schemas.openxmlformats.org/markup-compatibility/2006" xmlns:p14="http://schemas.microsoft.com/office/powerpoint/2010/main">
    <mc:Choice Requires="p14">
      <p:transition spd="slow" p14:dur="2000" advTm="45430"/>
    </mc:Choice>
    <mc:Fallback xmlns="">
      <p:transition spd="slow" advTm="45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Overall Framework Design</a:t>
            </a:r>
            <a:endParaRPr lang="zh-CN" altLang="en-US" sz="9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A4597166-846B-1AAD-3689-65E3990BAE3A}"/>
              </a:ext>
            </a:extLst>
          </p:cNvPr>
          <p:cNvPicPr>
            <a:picLocks noChangeAspect="1"/>
          </p:cNvPicPr>
          <p:nvPr/>
        </p:nvPicPr>
        <p:blipFill>
          <a:blip r:embed="rId4"/>
          <a:stretch>
            <a:fillRect/>
          </a:stretch>
        </p:blipFill>
        <p:spPr>
          <a:xfrm>
            <a:off x="0" y="822653"/>
            <a:ext cx="12192000" cy="5212694"/>
          </a:xfrm>
          <a:prstGeom prst="rect">
            <a:avLst/>
          </a:prstGeom>
        </p:spPr>
      </p:pic>
      <p:pic>
        <p:nvPicPr>
          <p:cNvPr id="6" name="音频 5">
            <a:hlinkClick r:id="" action="ppaction://media"/>
            <a:extLst>
              <a:ext uri="{FF2B5EF4-FFF2-40B4-BE49-F238E27FC236}">
                <a16:creationId xmlns:a16="http://schemas.microsoft.com/office/drawing/2014/main" id="{9F899800-907F-D379-5CB6-6C5C3CDE32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14092587"/>
      </p:ext>
    </p:extLst>
  </p:cSld>
  <p:clrMapOvr>
    <a:masterClrMapping/>
  </p:clrMapOvr>
  <mc:AlternateContent xmlns:mc="http://schemas.openxmlformats.org/markup-compatibility/2006" xmlns:p14="http://schemas.microsoft.com/office/powerpoint/2010/main">
    <mc:Choice Requires="p14">
      <p:transition spd="slow" p14:dur="2000" advTm="6004"/>
    </mc:Choice>
    <mc:Fallback xmlns="">
      <p:transition spd="slow" advTm="6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Experiments</a:t>
            </a:r>
            <a:endParaRPr lang="zh-CN" altLang="en-US" sz="4000" b="1" dirty="0"/>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6BA95DF0-254F-5A1D-AAA7-A9BD83E5F864}"/>
              </a:ext>
            </a:extLst>
          </p:cNvPr>
          <p:cNvGrpSpPr/>
          <p:nvPr/>
        </p:nvGrpSpPr>
        <p:grpSpPr>
          <a:xfrm>
            <a:off x="4467049" y="771801"/>
            <a:ext cx="7724951" cy="3546527"/>
            <a:chOff x="28774237" y="7801978"/>
            <a:chExt cx="13165131" cy="6648350"/>
          </a:xfrm>
        </p:grpSpPr>
        <p:pic>
          <p:nvPicPr>
            <p:cNvPr id="5" name="图片 4">
              <a:extLst>
                <a:ext uri="{FF2B5EF4-FFF2-40B4-BE49-F238E27FC236}">
                  <a16:creationId xmlns:a16="http://schemas.microsoft.com/office/drawing/2014/main" id="{C9068DED-7CB9-A0B1-F6EA-55AD130E380B}"/>
                </a:ext>
              </a:extLst>
            </p:cNvPr>
            <p:cNvPicPr>
              <a:picLocks noChangeAspect="1"/>
            </p:cNvPicPr>
            <p:nvPr/>
          </p:nvPicPr>
          <p:blipFill>
            <a:blip r:embed="rId5"/>
            <a:stretch>
              <a:fillRect/>
            </a:stretch>
          </p:blipFill>
          <p:spPr>
            <a:xfrm>
              <a:off x="28774237" y="7801978"/>
              <a:ext cx="13144500" cy="1981200"/>
            </a:xfrm>
            <a:prstGeom prst="rect">
              <a:avLst/>
            </a:prstGeom>
          </p:spPr>
        </p:pic>
        <p:pic>
          <p:nvPicPr>
            <p:cNvPr id="6" name="图片 5">
              <a:extLst>
                <a:ext uri="{FF2B5EF4-FFF2-40B4-BE49-F238E27FC236}">
                  <a16:creationId xmlns:a16="http://schemas.microsoft.com/office/drawing/2014/main" id="{AD346B87-E7CE-6FFC-7C0C-8F9397D1468C}"/>
                </a:ext>
              </a:extLst>
            </p:cNvPr>
            <p:cNvPicPr>
              <a:picLocks noChangeAspect="1"/>
            </p:cNvPicPr>
            <p:nvPr/>
          </p:nvPicPr>
          <p:blipFill>
            <a:blip r:embed="rId6"/>
            <a:stretch>
              <a:fillRect/>
            </a:stretch>
          </p:blipFill>
          <p:spPr>
            <a:xfrm>
              <a:off x="28880593" y="9773553"/>
              <a:ext cx="13058775" cy="4676775"/>
            </a:xfrm>
            <a:prstGeom prst="rect">
              <a:avLst/>
            </a:prstGeom>
          </p:spPr>
        </p:pic>
      </p:grpSp>
      <p:sp>
        <p:nvSpPr>
          <p:cNvPr id="12" name="文本框 11">
            <a:extLst>
              <a:ext uri="{FF2B5EF4-FFF2-40B4-BE49-F238E27FC236}">
                <a16:creationId xmlns:a16="http://schemas.microsoft.com/office/drawing/2014/main" id="{AA7C2C7B-C005-7B54-7003-9F201985C130}"/>
              </a:ext>
            </a:extLst>
          </p:cNvPr>
          <p:cNvSpPr txBox="1"/>
          <p:nvPr/>
        </p:nvSpPr>
        <p:spPr>
          <a:xfrm>
            <a:off x="904240" y="1655189"/>
            <a:ext cx="2663372" cy="1292662"/>
          </a:xfrm>
          <a:prstGeom prst="rect">
            <a:avLst/>
          </a:prstGeom>
          <a:noFill/>
        </p:spPr>
        <p:txBody>
          <a:bodyPr wrap="square" rtlCol="0">
            <a:spAutoFit/>
          </a:bodyPr>
          <a:lstStyle/>
          <a:p>
            <a:r>
              <a:rPr lang="en-US" altLang="zh-CN" sz="2000" b="0" i="0" dirty="0">
                <a:solidFill>
                  <a:srgbClr val="000000"/>
                </a:solidFill>
                <a:effectLst/>
                <a:latin typeface="Times New Roman" panose="02020603050405020304" pitchFamily="18" charset="0"/>
                <a:cs typeface="Times New Roman" panose="02020603050405020304" pitchFamily="18" charset="0"/>
              </a:rPr>
              <a:t>The proposed method outperforms the existing SOTAs on both datasets.</a:t>
            </a:r>
          </a:p>
          <a:p>
            <a:endParaRPr lang="zh-CN" altLang="en-US" dirty="0"/>
          </a:p>
        </p:txBody>
      </p:sp>
      <p:pic>
        <p:nvPicPr>
          <p:cNvPr id="7" name="图片 6">
            <a:extLst>
              <a:ext uri="{FF2B5EF4-FFF2-40B4-BE49-F238E27FC236}">
                <a16:creationId xmlns:a16="http://schemas.microsoft.com/office/drawing/2014/main" id="{3C001687-CD25-5C0D-E623-B4A30AD5BA47}"/>
              </a:ext>
            </a:extLst>
          </p:cNvPr>
          <p:cNvPicPr>
            <a:picLocks noChangeAspect="1"/>
          </p:cNvPicPr>
          <p:nvPr/>
        </p:nvPicPr>
        <p:blipFill>
          <a:blip r:embed="rId7"/>
          <a:stretch>
            <a:fillRect/>
          </a:stretch>
        </p:blipFill>
        <p:spPr>
          <a:xfrm>
            <a:off x="5961291" y="4272809"/>
            <a:ext cx="5901788" cy="1866734"/>
          </a:xfrm>
          <a:prstGeom prst="rect">
            <a:avLst/>
          </a:prstGeom>
        </p:spPr>
      </p:pic>
      <p:sp>
        <p:nvSpPr>
          <p:cNvPr id="8" name="文本框 7">
            <a:extLst>
              <a:ext uri="{FF2B5EF4-FFF2-40B4-BE49-F238E27FC236}">
                <a16:creationId xmlns:a16="http://schemas.microsoft.com/office/drawing/2014/main" id="{92B88F2C-B414-6597-2653-39BC943E8CD5}"/>
              </a:ext>
            </a:extLst>
          </p:cNvPr>
          <p:cNvSpPr txBox="1"/>
          <p:nvPr/>
        </p:nvSpPr>
        <p:spPr>
          <a:xfrm>
            <a:off x="261210" y="4603884"/>
            <a:ext cx="5700081" cy="1015663"/>
          </a:xfrm>
          <a:prstGeom prst="rect">
            <a:avLst/>
          </a:prstGeom>
          <a:noFill/>
        </p:spPr>
        <p:txBody>
          <a:bodyPr wrap="square" rtlCol="0">
            <a:spAutoFit/>
          </a:bodyPr>
          <a:lstStyle/>
          <a:p>
            <a:r>
              <a:rPr lang="en-US" altLang="zh-CN" sz="2000" b="0" i="0" dirty="0">
                <a:solidFill>
                  <a:srgbClr val="000000"/>
                </a:solidFill>
                <a:effectLst/>
                <a:latin typeface="Times New Roman" panose="02020603050405020304" pitchFamily="18" charset="0"/>
                <a:cs typeface="Times New Roman" panose="02020603050405020304" pitchFamily="18" charset="0"/>
              </a:rPr>
              <a:t>To demonstrate the superiority of our method to other graph and post-process VI-</a:t>
            </a:r>
            <a:r>
              <a:rPr lang="en-US" altLang="zh-CN" sz="2000" b="0" i="0" dirty="0" err="1">
                <a:solidFill>
                  <a:srgbClr val="000000"/>
                </a:solidFill>
                <a:effectLst/>
                <a:latin typeface="Times New Roman" panose="02020603050405020304" pitchFamily="18" charset="0"/>
                <a:cs typeface="Times New Roman" panose="02020603050405020304" pitchFamily="18" charset="0"/>
              </a:rPr>
              <a:t>ReID</a:t>
            </a:r>
            <a:r>
              <a:rPr lang="en-US" altLang="zh-CN" sz="2000" b="0" i="0" dirty="0">
                <a:solidFill>
                  <a:srgbClr val="000000"/>
                </a:solidFill>
                <a:effectLst/>
                <a:latin typeface="Times New Roman" panose="02020603050405020304" pitchFamily="18" charset="0"/>
                <a:cs typeface="Times New Roman" panose="02020603050405020304" pitchFamily="18" charset="0"/>
              </a:rPr>
              <a:t> methods, we also compare it with other multi-gallery matching methods.</a:t>
            </a:r>
          </a:p>
        </p:txBody>
      </p:sp>
      <p:pic>
        <p:nvPicPr>
          <p:cNvPr id="14" name="音频 13">
            <a:hlinkClick r:id="" action="ppaction://media"/>
            <a:extLst>
              <a:ext uri="{FF2B5EF4-FFF2-40B4-BE49-F238E27FC236}">
                <a16:creationId xmlns:a16="http://schemas.microsoft.com/office/drawing/2014/main" id="{A1A69B43-CB66-EFF0-A213-552B12C6464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847773950"/>
      </p:ext>
    </p:extLst>
  </p:cSld>
  <p:clrMapOvr>
    <a:masterClrMapping/>
  </p:clrMapOvr>
  <mc:AlternateContent xmlns:mc="http://schemas.openxmlformats.org/markup-compatibility/2006" xmlns:p14="http://schemas.microsoft.com/office/powerpoint/2010/main">
    <mc:Choice Requires="p14">
      <p:transition spd="slow" p14:dur="2000" advTm="19014"/>
    </mc:Choice>
    <mc:Fallback xmlns="">
      <p:transition spd="slow" advTm="19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Visualization</a:t>
            </a:r>
            <a:endParaRPr lang="zh-CN" altLang="en-US" sz="4000" b="1" dirty="0"/>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B6E9DC49-D636-1135-805E-D9C8AE629E01}"/>
              </a:ext>
            </a:extLst>
          </p:cNvPr>
          <p:cNvPicPr>
            <a:picLocks noChangeAspect="1"/>
          </p:cNvPicPr>
          <p:nvPr/>
        </p:nvPicPr>
        <p:blipFill>
          <a:blip r:embed="rId4"/>
          <a:stretch>
            <a:fillRect/>
          </a:stretch>
        </p:blipFill>
        <p:spPr>
          <a:xfrm>
            <a:off x="76199" y="3166533"/>
            <a:ext cx="4895956" cy="2390314"/>
          </a:xfrm>
          <a:prstGeom prst="rect">
            <a:avLst/>
          </a:prstGeom>
        </p:spPr>
      </p:pic>
      <p:pic>
        <p:nvPicPr>
          <p:cNvPr id="5" name="图片 4">
            <a:extLst>
              <a:ext uri="{FF2B5EF4-FFF2-40B4-BE49-F238E27FC236}">
                <a16:creationId xmlns:a16="http://schemas.microsoft.com/office/drawing/2014/main" id="{33938F08-60A9-1A0D-323A-0B31CBE81F3D}"/>
              </a:ext>
            </a:extLst>
          </p:cNvPr>
          <p:cNvPicPr>
            <a:picLocks noChangeAspect="1"/>
          </p:cNvPicPr>
          <p:nvPr/>
        </p:nvPicPr>
        <p:blipFill>
          <a:blip r:embed="rId5"/>
          <a:stretch>
            <a:fillRect/>
          </a:stretch>
        </p:blipFill>
        <p:spPr>
          <a:xfrm>
            <a:off x="5080109" y="1378010"/>
            <a:ext cx="7035692" cy="4570723"/>
          </a:xfrm>
          <a:prstGeom prst="rect">
            <a:avLst/>
          </a:prstGeom>
        </p:spPr>
      </p:pic>
      <p:sp>
        <p:nvSpPr>
          <p:cNvPr id="6" name="文本框 5">
            <a:extLst>
              <a:ext uri="{FF2B5EF4-FFF2-40B4-BE49-F238E27FC236}">
                <a16:creationId xmlns:a16="http://schemas.microsoft.com/office/drawing/2014/main" id="{A4980E61-5842-F5A2-4FB1-D16E95206DF2}"/>
              </a:ext>
            </a:extLst>
          </p:cNvPr>
          <p:cNvSpPr txBox="1"/>
          <p:nvPr/>
        </p:nvSpPr>
        <p:spPr>
          <a:xfrm>
            <a:off x="184153" y="1407759"/>
            <a:ext cx="4895956"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Here we shows some visualization results, including t-SNE results and the visualizations of affinities value with and without CRI.</a:t>
            </a:r>
            <a:endParaRPr lang="zh-CN" altLang="en-US" sz="2000" dirty="0">
              <a:latin typeface="Times New Roman" panose="02020603050405020304" pitchFamily="18" charset="0"/>
              <a:cs typeface="Times New Roman" panose="02020603050405020304" pitchFamily="18" charset="0"/>
            </a:endParaRPr>
          </a:p>
        </p:txBody>
      </p:sp>
      <p:pic>
        <p:nvPicPr>
          <p:cNvPr id="9" name="音频 8">
            <a:hlinkClick r:id="" action="ppaction://media"/>
            <a:extLst>
              <a:ext uri="{FF2B5EF4-FFF2-40B4-BE49-F238E27FC236}">
                <a16:creationId xmlns:a16="http://schemas.microsoft.com/office/drawing/2014/main" id="{36DB5B7B-3781-DABE-70E9-0A598B1ABF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729747924"/>
      </p:ext>
    </p:extLst>
  </p:cSld>
  <p:clrMapOvr>
    <a:masterClrMapping/>
  </p:clrMapOvr>
  <mc:AlternateContent xmlns:mc="http://schemas.openxmlformats.org/markup-compatibility/2006" xmlns:p14="http://schemas.microsoft.com/office/powerpoint/2010/main">
    <mc:Choice Requires="p14">
      <p:transition spd="slow" p14:dur="2000" advTm="10891"/>
    </mc:Choice>
    <mc:Fallback xmlns="">
      <p:transition spd="slow" advTm="10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Conclusion</a:t>
            </a:r>
            <a:endParaRPr lang="zh-CN" altLang="en-US" sz="4000" b="1" dirty="0"/>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6B50773-8F8C-F3C0-333A-36038CC23F8F}"/>
              </a:ext>
            </a:extLst>
          </p:cNvPr>
          <p:cNvSpPr txBox="1"/>
          <p:nvPr/>
        </p:nvSpPr>
        <p:spPr>
          <a:xfrm>
            <a:off x="2285999" y="1952985"/>
            <a:ext cx="7184571" cy="3170099"/>
          </a:xfrm>
          <a:prstGeom prst="rect">
            <a:avLst/>
          </a:prstGeom>
          <a:noFill/>
        </p:spPr>
        <p:txBody>
          <a:bodyPr wrap="square">
            <a:spAutoFit/>
          </a:bodyPr>
          <a:lstStyle/>
          <a:p>
            <a:pPr marL="571500" indent="-5715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We delve into the existing VI-</a:t>
            </a:r>
            <a:r>
              <a:rPr lang="en-US" altLang="zh-CN" sz="2000" dirty="0" err="1">
                <a:latin typeface="Times New Roman" panose="02020603050405020304" pitchFamily="18" charset="0"/>
                <a:cs typeface="Times New Roman" panose="02020603050405020304" pitchFamily="18" charset="0"/>
              </a:rPr>
              <a:t>ReID</a:t>
            </a:r>
            <a:r>
              <a:rPr lang="en-US" altLang="zh-CN" sz="2000" dirty="0">
                <a:latin typeface="Times New Roman" panose="02020603050405020304" pitchFamily="18" charset="0"/>
                <a:cs typeface="Times New Roman" panose="02020603050405020304" pitchFamily="18" charset="0"/>
              </a:rPr>
              <a:t> graph model and  find two main reasons for their low generalization.</a:t>
            </a:r>
          </a:p>
          <a:p>
            <a:pPr marL="571500" indent="-57150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We introduce a Homogeneous and Heterogeneous Feature Transfer including two independent types of well-designed graph module and an unbalanced scenario simulation.</a:t>
            </a:r>
          </a:p>
          <a:p>
            <a:pPr marL="571500" indent="-57150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We propose a Counterfactual Relation Intervention algorithm, which utilizes causal effect tools to highlight the role of the topology in the feature transfer module.</a:t>
            </a:r>
            <a:endParaRPr lang="zh-CN" altLang="en-US" sz="2000" dirty="0">
              <a:latin typeface="Times New Roman" panose="02020603050405020304" pitchFamily="18" charset="0"/>
              <a:cs typeface="Times New Roman" panose="02020603050405020304" pitchFamily="18" charset="0"/>
            </a:endParaRPr>
          </a:p>
        </p:txBody>
      </p:sp>
      <p:pic>
        <p:nvPicPr>
          <p:cNvPr id="8" name="音频 7">
            <a:hlinkClick r:id="" action="ppaction://media"/>
            <a:extLst>
              <a:ext uri="{FF2B5EF4-FFF2-40B4-BE49-F238E27FC236}">
                <a16:creationId xmlns:a16="http://schemas.microsoft.com/office/drawing/2014/main" id="{A21A3085-67EA-8271-A96D-65289F75F2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959036643"/>
      </p:ext>
    </p:extLst>
  </p:cSld>
  <p:clrMapOvr>
    <a:masterClrMapping/>
  </p:clrMapOvr>
  <mc:AlternateContent xmlns:mc="http://schemas.openxmlformats.org/markup-compatibility/2006">
    <mc:Choice xmlns:p14="http://schemas.microsoft.com/office/powerpoint/2010/main" Requires="p14">
      <p:transition spd="slow" p14:dur="2000" advTm="29949"/>
    </mc:Choice>
    <mc:Fallback>
      <p:transition spd="slow" advTm="29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199226CC-0B10-719A-30DD-5E80F12CCAFC}"/>
              </a:ext>
            </a:extLst>
          </p:cNvPr>
          <p:cNvPicPr>
            <a:picLocks noChangeAspect="1"/>
          </p:cNvPicPr>
          <p:nvPr/>
        </p:nvPicPr>
        <p:blipFill>
          <a:blip r:embed="rId4"/>
          <a:stretch>
            <a:fillRect/>
          </a:stretch>
        </p:blipFill>
        <p:spPr>
          <a:xfrm>
            <a:off x="2894174" y="2311570"/>
            <a:ext cx="6015719" cy="3321905"/>
          </a:xfrm>
          <a:prstGeom prst="rect">
            <a:avLst/>
          </a:prstGeom>
        </p:spPr>
      </p:pic>
      <p:sp>
        <p:nvSpPr>
          <p:cNvPr id="20" name="文本框 19">
            <a:extLst>
              <a:ext uri="{FF2B5EF4-FFF2-40B4-BE49-F238E27FC236}">
                <a16:creationId xmlns:a16="http://schemas.microsoft.com/office/drawing/2014/main" id="{020CC78A-5F28-7D9B-CC52-531F434A0CE2}"/>
              </a:ext>
            </a:extLst>
          </p:cNvPr>
          <p:cNvSpPr txBox="1"/>
          <p:nvPr/>
        </p:nvSpPr>
        <p:spPr>
          <a:xfrm>
            <a:off x="3020575" y="1130512"/>
            <a:ext cx="5952067"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Visible-infrared person re-identification (VI-</a:t>
            </a:r>
            <a:r>
              <a:rPr lang="en-US" altLang="zh-CN" sz="2000" dirty="0" err="1">
                <a:latin typeface="Times New Roman" panose="02020603050405020304" pitchFamily="18" charset="0"/>
                <a:cs typeface="Times New Roman" panose="02020603050405020304" pitchFamily="18" charset="0"/>
              </a:rPr>
              <a:t>ReID</a:t>
            </a:r>
            <a:r>
              <a:rPr lang="en-US" altLang="zh-CN" sz="2000" dirty="0">
                <a:latin typeface="Times New Roman" panose="02020603050405020304" pitchFamily="18" charset="0"/>
                <a:cs typeface="Times New Roman" panose="02020603050405020304" pitchFamily="18" charset="0"/>
              </a:rPr>
              <a:t>) </a:t>
            </a:r>
            <a:r>
              <a:rPr lang="en-US" altLang="zh-CN" sz="2000" b="0" i="0" dirty="0">
                <a:solidFill>
                  <a:srgbClr val="000000"/>
                </a:solidFill>
                <a:effectLst/>
                <a:latin typeface="Times New Roman" panose="02020603050405020304" pitchFamily="18" charset="0"/>
                <a:cs typeface="Times New Roman" panose="02020603050405020304" pitchFamily="18" charset="0"/>
              </a:rPr>
              <a:t>aims to match pedestrian images of the same identity captured by different modality cameras</a:t>
            </a:r>
            <a:r>
              <a:rPr lang="en-US" altLang="zh-CN" sz="2000" dirty="0">
                <a:latin typeface="Times New Roman" panose="02020603050405020304" pitchFamily="18" charset="0"/>
                <a:cs typeface="Times New Roman" panose="02020603050405020304" pitchFamily="18" charset="0"/>
              </a:rPr>
              <a:t>.</a:t>
            </a:r>
          </a:p>
        </p:txBody>
      </p:sp>
      <p:pic>
        <p:nvPicPr>
          <p:cNvPr id="13" name="音频 12">
            <a:hlinkClick r:id="" action="ppaction://media"/>
            <a:extLst>
              <a:ext uri="{FF2B5EF4-FFF2-40B4-BE49-F238E27FC236}">
                <a16:creationId xmlns:a16="http://schemas.microsoft.com/office/drawing/2014/main" id="{ED5E4DF1-FCE9-33EC-55A3-67569C50E2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38923973"/>
      </p:ext>
    </p:extLst>
  </p:cSld>
  <p:clrMapOvr>
    <a:masterClrMapping/>
  </p:clrMapOvr>
  <mc:AlternateContent xmlns:mc="http://schemas.openxmlformats.org/markup-compatibility/2006" xmlns:p14="http://schemas.microsoft.com/office/powerpoint/2010/main">
    <mc:Choice Requires="p14">
      <p:transition spd="slow" p14:dur="2000" advTm="11354"/>
    </mc:Choice>
    <mc:Fallback xmlns="">
      <p:transition spd="slow" advTm="11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137376BB-75CD-A2D3-17A9-26C792F0BE64}"/>
              </a:ext>
            </a:extLst>
          </p:cNvPr>
          <p:cNvGrpSpPr/>
          <p:nvPr/>
        </p:nvGrpSpPr>
        <p:grpSpPr>
          <a:xfrm>
            <a:off x="3135364" y="3066451"/>
            <a:ext cx="5921272" cy="2390277"/>
            <a:chOff x="209582" y="2810662"/>
            <a:chExt cx="5921272" cy="2390277"/>
          </a:xfrm>
        </p:grpSpPr>
        <p:cxnSp>
          <p:nvCxnSpPr>
            <p:cNvPr id="34" name="直接箭头连接符 33">
              <a:extLst>
                <a:ext uri="{FF2B5EF4-FFF2-40B4-BE49-F238E27FC236}">
                  <a16:creationId xmlns:a16="http://schemas.microsoft.com/office/drawing/2014/main" id="{139FE50C-1A9C-45F1-6FAA-A6F9CEA954D4}"/>
                </a:ext>
              </a:extLst>
            </p:cNvPr>
            <p:cNvCxnSpPr>
              <a:cxnSpLocks/>
              <a:endCxn id="31" idx="3"/>
            </p:cNvCxnSpPr>
            <p:nvPr/>
          </p:nvCxnSpPr>
          <p:spPr>
            <a:xfrm flipH="1">
              <a:off x="4341876" y="3930964"/>
              <a:ext cx="51509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32C36F2-BB33-DB62-64DB-DD9B2104331B}"/>
                </a:ext>
              </a:extLst>
            </p:cNvPr>
            <p:cNvCxnSpPr>
              <a:cxnSpLocks/>
              <a:endCxn id="31" idx="1"/>
            </p:cNvCxnSpPr>
            <p:nvPr/>
          </p:nvCxnSpPr>
          <p:spPr>
            <a:xfrm>
              <a:off x="1371723" y="3930963"/>
              <a:ext cx="49392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CBFDF6D8-483B-B4A5-B4D1-1B2180CCD7D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410854" y="3224592"/>
              <a:ext cx="720000" cy="1440000"/>
            </a:xfrm>
            <a:prstGeom prst="rect">
              <a:avLst/>
            </a:prstGeom>
          </p:spPr>
        </p:pic>
        <p:pic>
          <p:nvPicPr>
            <p:cNvPr id="24" name="图片 23">
              <a:extLst>
                <a:ext uri="{FF2B5EF4-FFF2-40B4-BE49-F238E27FC236}">
                  <a16:creationId xmlns:a16="http://schemas.microsoft.com/office/drawing/2014/main" id="{78EE6431-59DE-3DB6-40A9-9754547C3D3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4885201" y="3760939"/>
              <a:ext cx="720000" cy="1440000"/>
            </a:xfrm>
            <a:prstGeom prst="rect">
              <a:avLst/>
            </a:prstGeom>
          </p:spPr>
        </p:pic>
        <p:pic>
          <p:nvPicPr>
            <p:cNvPr id="25" name="图片 24">
              <a:extLst>
                <a:ext uri="{FF2B5EF4-FFF2-40B4-BE49-F238E27FC236}">
                  <a16:creationId xmlns:a16="http://schemas.microsoft.com/office/drawing/2014/main" id="{8E95B9F9-B394-0D90-4F55-FB341CFE88D8}"/>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4621803" y="3249229"/>
              <a:ext cx="720000" cy="1440000"/>
            </a:xfrm>
            <a:prstGeom prst="rect">
              <a:avLst/>
            </a:prstGeom>
          </p:spPr>
        </p:pic>
        <p:pic>
          <p:nvPicPr>
            <p:cNvPr id="26" name="图片 25">
              <a:extLst>
                <a:ext uri="{FF2B5EF4-FFF2-40B4-BE49-F238E27FC236}">
                  <a16:creationId xmlns:a16="http://schemas.microsoft.com/office/drawing/2014/main" id="{3522D163-DEEB-6469-ACBA-50CB4745989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5079547" y="2810662"/>
              <a:ext cx="720000" cy="1440000"/>
            </a:xfrm>
            <a:prstGeom prst="rect">
              <a:avLst/>
            </a:prstGeom>
          </p:spPr>
        </p:pic>
        <p:pic>
          <p:nvPicPr>
            <p:cNvPr id="27" name="图片 26">
              <a:extLst>
                <a:ext uri="{FF2B5EF4-FFF2-40B4-BE49-F238E27FC236}">
                  <a16:creationId xmlns:a16="http://schemas.microsoft.com/office/drawing/2014/main" id="{D9E5E3B8-05ED-5245-4174-295DFEB02177}"/>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505189" y="3682657"/>
              <a:ext cx="720000" cy="1440000"/>
            </a:xfrm>
            <a:prstGeom prst="rect">
              <a:avLst/>
            </a:prstGeom>
          </p:spPr>
        </p:pic>
        <p:pic>
          <p:nvPicPr>
            <p:cNvPr id="28" name="图片 27">
              <a:extLst>
                <a:ext uri="{FF2B5EF4-FFF2-40B4-BE49-F238E27FC236}">
                  <a16:creationId xmlns:a16="http://schemas.microsoft.com/office/drawing/2014/main" id="{21C6B0E9-7D21-DC92-B690-A788000C82FF}"/>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836496" y="3032924"/>
              <a:ext cx="720000" cy="1440000"/>
            </a:xfrm>
            <a:prstGeom prst="rect">
              <a:avLst/>
            </a:prstGeom>
          </p:spPr>
        </p:pic>
        <p:pic>
          <p:nvPicPr>
            <p:cNvPr id="29" name="图片 28">
              <a:extLst>
                <a:ext uri="{FF2B5EF4-FFF2-40B4-BE49-F238E27FC236}">
                  <a16:creationId xmlns:a16="http://schemas.microsoft.com/office/drawing/2014/main" id="{B9D91C73-D5AA-040D-4844-1B755E7135F8}"/>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505189" y="2854885"/>
              <a:ext cx="720000" cy="1440000"/>
            </a:xfrm>
            <a:prstGeom prst="rect">
              <a:avLst/>
            </a:prstGeom>
          </p:spPr>
        </p:pic>
        <p:pic>
          <p:nvPicPr>
            <p:cNvPr id="30" name="图片 29">
              <a:extLst>
                <a:ext uri="{FF2B5EF4-FFF2-40B4-BE49-F238E27FC236}">
                  <a16:creationId xmlns:a16="http://schemas.microsoft.com/office/drawing/2014/main" id="{608D8450-9ED0-5C8C-D6F1-0BC406181140}"/>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209582" y="3210963"/>
              <a:ext cx="720000" cy="1440000"/>
            </a:xfrm>
            <a:prstGeom prst="rect">
              <a:avLst/>
            </a:prstGeom>
          </p:spPr>
        </p:pic>
        <p:sp>
          <p:nvSpPr>
            <p:cNvPr id="31" name="矩形: 圆角 30">
              <a:extLst>
                <a:ext uri="{FF2B5EF4-FFF2-40B4-BE49-F238E27FC236}">
                  <a16:creationId xmlns:a16="http://schemas.microsoft.com/office/drawing/2014/main" id="{66AB91AC-1CBA-CA26-E6F6-F708EEEFFDF6}"/>
                </a:ext>
              </a:extLst>
            </p:cNvPr>
            <p:cNvSpPr/>
            <p:nvPr/>
          </p:nvSpPr>
          <p:spPr>
            <a:xfrm>
              <a:off x="1865648" y="3380988"/>
              <a:ext cx="2476228" cy="1099951"/>
            </a:xfrm>
            <a:prstGeom prst="round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0DD299EF-B285-01DE-01B0-23659542839A}"/>
                </a:ext>
              </a:extLst>
            </p:cNvPr>
            <p:cNvSpPr txBox="1"/>
            <p:nvPr/>
          </p:nvSpPr>
          <p:spPr>
            <a:xfrm>
              <a:off x="2461452" y="3759552"/>
              <a:ext cx="145658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message passing</a:t>
              </a:r>
              <a:endParaRPr lang="zh-CN" altLang="en-US" sz="1400" b="1" dirty="0">
                <a:latin typeface="Times New Roman" panose="02020603050405020304" pitchFamily="18" charset="0"/>
                <a:cs typeface="Times New Roman" panose="02020603050405020304" pitchFamily="18" charset="0"/>
              </a:endParaRPr>
            </a:p>
          </p:txBody>
        </p:sp>
        <p:sp>
          <p:nvSpPr>
            <p:cNvPr id="39" name="椭圆 38">
              <a:extLst>
                <a:ext uri="{FF2B5EF4-FFF2-40B4-BE49-F238E27FC236}">
                  <a16:creationId xmlns:a16="http://schemas.microsoft.com/office/drawing/2014/main" id="{A5AA424A-F2A0-04E8-EB10-8E4BB8F9D413}"/>
                </a:ext>
              </a:extLst>
            </p:cNvPr>
            <p:cNvSpPr/>
            <p:nvPr/>
          </p:nvSpPr>
          <p:spPr>
            <a:xfrm>
              <a:off x="2009250" y="3578691"/>
              <a:ext cx="201780" cy="201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331B3EA-54A9-12FA-846C-6B82495F76D0}"/>
                </a:ext>
              </a:extLst>
            </p:cNvPr>
            <p:cNvSpPr/>
            <p:nvPr/>
          </p:nvSpPr>
          <p:spPr>
            <a:xfrm>
              <a:off x="2099942" y="3868339"/>
              <a:ext cx="201780" cy="201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163640E-DB34-3D63-A4AB-0B228339B39F}"/>
                </a:ext>
              </a:extLst>
            </p:cNvPr>
            <p:cNvSpPr/>
            <p:nvPr/>
          </p:nvSpPr>
          <p:spPr>
            <a:xfrm>
              <a:off x="3841308" y="3845359"/>
              <a:ext cx="201780" cy="201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8ECAE214-2383-118D-EB44-BAED0E3AC0A4}"/>
                </a:ext>
              </a:extLst>
            </p:cNvPr>
            <p:cNvSpPr/>
            <p:nvPr/>
          </p:nvSpPr>
          <p:spPr>
            <a:xfrm>
              <a:off x="2346265" y="4107950"/>
              <a:ext cx="201780" cy="201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EE617F1-1BC3-6DF3-D414-04891F479D4C}"/>
                </a:ext>
              </a:extLst>
            </p:cNvPr>
            <p:cNvSpPr/>
            <p:nvPr/>
          </p:nvSpPr>
          <p:spPr>
            <a:xfrm>
              <a:off x="3960375" y="3561766"/>
              <a:ext cx="201780" cy="201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F5FAB31-9BA3-5512-A22C-3C0D237D609A}"/>
                </a:ext>
              </a:extLst>
            </p:cNvPr>
            <p:cNvSpPr/>
            <p:nvPr/>
          </p:nvSpPr>
          <p:spPr>
            <a:xfrm>
              <a:off x="4079405" y="3956580"/>
              <a:ext cx="201780" cy="201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DC930E2-47F8-539C-9292-8E475A913BEA}"/>
                </a:ext>
              </a:extLst>
            </p:cNvPr>
            <p:cNvSpPr/>
            <p:nvPr/>
          </p:nvSpPr>
          <p:spPr>
            <a:xfrm>
              <a:off x="2340795" y="3679581"/>
              <a:ext cx="201780" cy="201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8C60DC35-52AD-4FE6-1231-53C63D8EF269}"/>
                </a:ext>
              </a:extLst>
            </p:cNvPr>
            <p:cNvSpPr/>
            <p:nvPr/>
          </p:nvSpPr>
          <p:spPr>
            <a:xfrm>
              <a:off x="3795244" y="4161344"/>
              <a:ext cx="201780" cy="201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EA728296-9BC5-069F-2C5A-391905AE98BB}"/>
                </a:ext>
              </a:extLst>
            </p:cNvPr>
            <p:cNvSpPr txBox="1"/>
            <p:nvPr/>
          </p:nvSpPr>
          <p:spPr>
            <a:xfrm>
              <a:off x="2542575" y="3052900"/>
              <a:ext cx="149018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Graph Model</a:t>
              </a:r>
              <a:endParaRPr lang="zh-CN" altLang="en-US" sz="1400" b="1" dirty="0">
                <a:latin typeface="Times New Roman" panose="02020603050405020304" pitchFamily="18" charset="0"/>
                <a:cs typeface="Times New Roman" panose="02020603050405020304" pitchFamily="18" charset="0"/>
              </a:endParaRPr>
            </a:p>
          </p:txBody>
        </p:sp>
        <p:cxnSp>
          <p:nvCxnSpPr>
            <p:cNvPr id="58" name="直接箭头连接符 57">
              <a:extLst>
                <a:ext uri="{FF2B5EF4-FFF2-40B4-BE49-F238E27FC236}">
                  <a16:creationId xmlns:a16="http://schemas.microsoft.com/office/drawing/2014/main" id="{3F0113FE-B375-6E12-A362-C35FB8087283}"/>
                </a:ext>
              </a:extLst>
            </p:cNvPr>
            <p:cNvCxnSpPr>
              <a:cxnSpLocks/>
            </p:cNvCxnSpPr>
            <p:nvPr/>
          </p:nvCxnSpPr>
          <p:spPr>
            <a:xfrm>
              <a:off x="2668775" y="3743526"/>
              <a:ext cx="10101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494232B6-E396-3D69-CA0B-63C4A6071A51}"/>
                </a:ext>
              </a:extLst>
            </p:cNvPr>
            <p:cNvCxnSpPr>
              <a:cxnSpLocks/>
            </p:cNvCxnSpPr>
            <p:nvPr/>
          </p:nvCxnSpPr>
          <p:spPr>
            <a:xfrm flipH="1">
              <a:off x="2658734" y="4107950"/>
              <a:ext cx="9746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63" name="文本框 62">
            <a:extLst>
              <a:ext uri="{FF2B5EF4-FFF2-40B4-BE49-F238E27FC236}">
                <a16:creationId xmlns:a16="http://schemas.microsoft.com/office/drawing/2014/main" id="{07D8C4EC-3746-058E-F6A9-E01779C410A0}"/>
              </a:ext>
            </a:extLst>
          </p:cNvPr>
          <p:cNvSpPr txBox="1"/>
          <p:nvPr/>
        </p:nvSpPr>
        <p:spPr>
          <a:xfrm>
            <a:off x="3217607" y="1108664"/>
            <a:ext cx="5756786"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Graph-based methods have achieved excellent performance in VI-</a:t>
            </a:r>
            <a:r>
              <a:rPr lang="en-US" altLang="zh-CN" sz="2000" dirty="0" err="1">
                <a:latin typeface="Times New Roman" panose="02020603050405020304" pitchFamily="18" charset="0"/>
                <a:cs typeface="Times New Roman" panose="02020603050405020304" pitchFamily="18" charset="0"/>
              </a:rPr>
              <a:t>ReID</a:t>
            </a:r>
            <a:r>
              <a:rPr lang="en-US" altLang="zh-CN" sz="2000" dirty="0">
                <a:latin typeface="Times New Roman" panose="02020603050405020304" pitchFamily="18" charset="0"/>
                <a:cs typeface="Times New Roman" panose="02020603050405020304" pitchFamily="18" charset="0"/>
              </a:rPr>
              <a:t> task, because they can spread information between different modality data.</a:t>
            </a:r>
            <a:endParaRPr lang="zh-CN" altLang="en-US" sz="2000" dirty="0">
              <a:latin typeface="Times New Roman" panose="02020603050405020304" pitchFamily="18" charset="0"/>
              <a:cs typeface="Times New Roman" panose="02020603050405020304" pitchFamily="18" charset="0"/>
            </a:endParaRPr>
          </a:p>
        </p:txBody>
      </p:sp>
      <p:pic>
        <p:nvPicPr>
          <p:cNvPr id="9" name="音频 8">
            <a:hlinkClick r:id="" action="ppaction://media"/>
            <a:extLst>
              <a:ext uri="{FF2B5EF4-FFF2-40B4-BE49-F238E27FC236}">
                <a16:creationId xmlns:a16="http://schemas.microsoft.com/office/drawing/2014/main" id="{756E6809-2AA4-7F51-1CCE-F0229BE9624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043033400"/>
      </p:ext>
    </p:extLst>
  </p:cSld>
  <p:clrMapOvr>
    <a:masterClrMapping/>
  </p:clrMapOvr>
  <mc:AlternateContent xmlns:mc="http://schemas.openxmlformats.org/markup-compatibility/2006" xmlns:p14="http://schemas.microsoft.com/office/powerpoint/2010/main">
    <mc:Choice Requires="p14">
      <p:transition spd="slow" p14:dur="2000" advTm="10738"/>
    </mc:Choice>
    <mc:Fallback xmlns="">
      <p:transition spd="slow" advTm="10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Background</a:t>
            </a:r>
            <a:endParaRPr lang="zh-CN" altLang="en-US"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07D8C4EC-3746-058E-F6A9-E01779C410A0}"/>
                  </a:ext>
                </a:extLst>
              </p:cNvPr>
              <p:cNvSpPr txBox="1"/>
              <p:nvPr/>
            </p:nvSpPr>
            <p:spPr>
              <a:xfrm>
                <a:off x="2137287" y="960835"/>
                <a:ext cx="7917425" cy="17802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Graph-based methods </a:t>
                </a:r>
                <a:r>
                  <a:rPr lang="en-US" altLang="zh-CN" b="0" i="0" dirty="0">
                    <a:solidFill>
                      <a:srgbClr val="000000"/>
                    </a:solidFill>
                    <a:effectLst/>
                    <a:latin typeface="Times New Roman" panose="02020603050405020304" pitchFamily="18" charset="0"/>
                    <a:cs typeface="Times New Roman" panose="02020603050405020304" pitchFamily="18" charset="0"/>
                  </a:rPr>
                  <a:t>can be summarized as following</a:t>
                </a:r>
                <a:r>
                  <a:rPr lang="en-US" altLang="zh-CN" dirty="0">
                    <a:solidFill>
                      <a:srgbClr val="000000"/>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altLang="zh-CN" b="0" i="0" dirty="0">
                    <a:solidFill>
                      <a:srgbClr val="000000"/>
                    </a:solidFill>
                    <a:effectLst/>
                    <a:latin typeface="Times New Roman" panose="02020603050405020304" pitchFamily="18" charset="0"/>
                    <a:cs typeface="Times New Roman" panose="02020603050405020304" pitchFamily="18" charset="0"/>
                  </a:rPr>
                  <a:t>Utilize CNN to extract feature </a:t>
                </a:r>
                <a:r>
                  <a:rPr lang="en-US" altLang="zh-CN" b="1" dirty="0">
                    <a:solidFill>
                      <a:srgbClr val="000000"/>
                    </a:solidFill>
                    <a:effectLst/>
                    <a:latin typeface="Times New Roman" panose="02020603050405020304" pitchFamily="18" charset="0"/>
                    <a:cs typeface="Times New Roman" panose="02020603050405020304" pitchFamily="18" charset="0"/>
                  </a:rPr>
                  <a:t>X</a:t>
                </a:r>
                <a:r>
                  <a:rPr lang="en-US" altLang="zh-CN" b="0" i="1" dirty="0">
                    <a:solidFill>
                      <a:srgbClr val="000000"/>
                    </a:solidFill>
                    <a:effectLst/>
                    <a:latin typeface="Times New Roman" panose="02020603050405020304" pitchFamily="18" charset="0"/>
                    <a:cs typeface="Times New Roman" panose="02020603050405020304" pitchFamily="18" charset="0"/>
                  </a:rPr>
                  <a:t> </a:t>
                </a:r>
                <a:r>
                  <a:rPr lang="en-US" altLang="zh-CN" b="0" i="0" dirty="0">
                    <a:solidFill>
                      <a:srgbClr val="000000"/>
                    </a:solidFill>
                    <a:effectLst/>
                    <a:latin typeface="Times New Roman" panose="02020603050405020304" pitchFamily="18" charset="0"/>
                    <a:cs typeface="Times New Roman" panose="02020603050405020304" pitchFamily="18" charset="0"/>
                  </a:rPr>
                  <a:t>for each image.</a:t>
                </a:r>
                <a:r>
                  <a:rPr lang="en-US" altLang="zh-CN"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Build affinities </a:t>
                </a:r>
                <a:r>
                  <a:rPr lang="en-US" altLang="zh-CN" b="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 between all samples on their given features </a:t>
                </a:r>
                <a:r>
                  <a:rPr lang="en-US" altLang="zh-CN" b="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0" smtClean="0">
                            <a:latin typeface="Cambria Math" panose="02040503050406030204" pitchFamily="18" charset="0"/>
                            <a:cs typeface="Times New Roman" panose="02020603050405020304" pitchFamily="18" charset="0"/>
                          </a:rPr>
                          <m:t>𝐀</m:t>
                        </m:r>
                      </m:e>
                      <m:sub>
                        <m:r>
                          <a:rPr lang="en-US" altLang="zh-CN" b="1" i="0" smtClean="0">
                            <a:latin typeface="Cambria Math" panose="02040503050406030204" pitchFamily="18" charset="0"/>
                            <a:cs typeface="Times New Roman" panose="02020603050405020304" pitchFamily="18" charset="0"/>
                          </a:rPr>
                          <m:t>𝐢</m:t>
                        </m:r>
                        <m:r>
                          <a:rPr lang="en-US" altLang="zh-CN" b="1" i="0" smtClean="0">
                            <a:latin typeface="Cambria Math" panose="02040503050406030204" pitchFamily="18" charset="0"/>
                            <a:cs typeface="Times New Roman" panose="02020603050405020304" pitchFamily="18" charset="0"/>
                          </a:rPr>
                          <m:t>,</m:t>
                        </m:r>
                        <m:r>
                          <a:rPr lang="en-US" altLang="zh-CN" b="1" i="0" smtClean="0">
                            <a:latin typeface="Cambria Math" panose="02040503050406030204" pitchFamily="18" charset="0"/>
                            <a:cs typeface="Times New Roman" panose="02020603050405020304" pitchFamily="18" charset="0"/>
                          </a:rPr>
                          <m:t>𝐣</m:t>
                        </m:r>
                      </m:sub>
                    </m:sSub>
                  </m:oMath>
                </a14:m>
                <a:r>
                  <a:rPr lang="en-US" altLang="zh-CN" dirty="0">
                    <a:latin typeface="Times New Roman" panose="02020603050405020304" pitchFamily="18" charset="0"/>
                    <a:cs typeface="Times New Roman" panose="02020603050405020304" pitchFamily="18" charset="0"/>
                  </a:rPr>
                  <a:t> means the relationship between the </a:t>
                </a:r>
                <a:r>
                  <a:rPr lang="en-US" altLang="zh-CN" dirty="0" err="1">
                    <a:latin typeface="Times New Roman" panose="02020603050405020304" pitchFamily="18" charset="0"/>
                    <a:cs typeface="Times New Roman" panose="02020603050405020304" pitchFamily="18" charset="0"/>
                  </a:rPr>
                  <a:t>i-th</a:t>
                </a:r>
                <a:r>
                  <a:rPr lang="en-US" altLang="zh-CN" dirty="0">
                    <a:latin typeface="Times New Roman" panose="02020603050405020304" pitchFamily="18" charset="0"/>
                    <a:cs typeface="Times New Roman" panose="02020603050405020304" pitchFamily="18" charset="0"/>
                  </a:rPr>
                  <a:t> and the j-</a:t>
                </a:r>
                <a:r>
                  <a:rPr lang="en-US" altLang="zh-CN" dirty="0" err="1">
                    <a:latin typeface="Times New Roman" panose="02020603050405020304" pitchFamily="18" charset="0"/>
                    <a:cs typeface="Times New Roman" panose="02020603050405020304" pitchFamily="18" charset="0"/>
                  </a:rPr>
                  <a:t>th</a:t>
                </a:r>
                <a:r>
                  <a:rPr lang="en-US" altLang="zh-CN" dirty="0">
                    <a:latin typeface="Times New Roman" panose="02020603050405020304" pitchFamily="18" charset="0"/>
                    <a:cs typeface="Times New Roman" panose="02020603050405020304" pitchFamily="18" charset="0"/>
                  </a:rPr>
                  <a:t> images. </a:t>
                </a:r>
              </a:p>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After that, messages can be passed and transferred across different samples, leading to stronger representations </a:t>
                </a:r>
                <a:r>
                  <a:rPr lang="en-US" altLang="zh-CN" b="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3" name="文本框 62">
                <a:extLst>
                  <a:ext uri="{FF2B5EF4-FFF2-40B4-BE49-F238E27FC236}">
                    <a16:creationId xmlns:a16="http://schemas.microsoft.com/office/drawing/2014/main" id="{07D8C4EC-3746-058E-F6A9-E01779C410A0}"/>
                  </a:ext>
                </a:extLst>
              </p:cNvPr>
              <p:cNvSpPr txBox="1">
                <a:spLocks noRot="1" noChangeAspect="1" noMove="1" noResize="1" noEditPoints="1" noAdjustHandles="1" noChangeArrowheads="1" noChangeShapeType="1" noTextEdit="1"/>
              </p:cNvSpPr>
              <p:nvPr/>
            </p:nvSpPr>
            <p:spPr>
              <a:xfrm>
                <a:off x="2137287" y="960835"/>
                <a:ext cx="7917425" cy="1780231"/>
              </a:xfrm>
              <a:prstGeom prst="rect">
                <a:avLst/>
              </a:prstGeom>
              <a:blipFill>
                <a:blip r:embed="rId4"/>
                <a:stretch>
                  <a:fillRect l="-693" t="-2055" b="-445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CE3B28B-FA30-471A-6956-415D89C1DA0E}"/>
              </a:ext>
            </a:extLst>
          </p:cNvPr>
          <p:cNvPicPr>
            <a:picLocks noChangeAspect="1"/>
          </p:cNvPicPr>
          <p:nvPr/>
        </p:nvPicPr>
        <p:blipFill>
          <a:blip r:embed="rId5"/>
          <a:stretch>
            <a:fillRect/>
          </a:stretch>
        </p:blipFill>
        <p:spPr>
          <a:xfrm>
            <a:off x="2523770" y="2913205"/>
            <a:ext cx="6450623" cy="2703118"/>
          </a:xfrm>
          <a:prstGeom prst="rect">
            <a:avLst/>
          </a:prstGeom>
        </p:spPr>
      </p:pic>
      <p:sp>
        <p:nvSpPr>
          <p:cNvPr id="6" name="文本框 5">
            <a:extLst>
              <a:ext uri="{FF2B5EF4-FFF2-40B4-BE49-F238E27FC236}">
                <a16:creationId xmlns:a16="http://schemas.microsoft.com/office/drawing/2014/main" id="{FB81823E-A540-22AB-830E-A1200648EAD4}"/>
              </a:ext>
            </a:extLst>
          </p:cNvPr>
          <p:cNvSpPr txBox="1"/>
          <p:nvPr/>
        </p:nvSpPr>
        <p:spPr>
          <a:xfrm>
            <a:off x="2050347" y="5616323"/>
            <a:ext cx="7863841" cy="523220"/>
          </a:xfrm>
          <a:prstGeom prst="rect">
            <a:avLst/>
          </a:prstGeom>
          <a:noFill/>
        </p:spPr>
        <p:txBody>
          <a:bodyPr wrap="square" rtlCol="0">
            <a:spAutoFit/>
          </a:bodyPr>
          <a:lstStyle/>
          <a:p>
            <a:r>
              <a:rPr lang="en-US" altLang="zh-CN" sz="1400" b="0" i="0" dirty="0">
                <a:solidFill>
                  <a:srgbClr val="121212"/>
                </a:solidFill>
                <a:effectLst/>
                <a:latin typeface="-apple-system"/>
              </a:rPr>
              <a:t>Luo C, Chen Y, Wang N, et al. Spectral feature transformation for person re-identification[C]//Proceedings of the IEEE/CVF international conference on computer vision. 2019: 4976-4985.</a:t>
            </a:r>
            <a:endParaRPr lang="zh-CN" altLang="en-US" sz="1400" dirty="0"/>
          </a:p>
        </p:txBody>
      </p:sp>
      <p:sp>
        <p:nvSpPr>
          <p:cNvPr id="7" name="文本框 6">
            <a:extLst>
              <a:ext uri="{FF2B5EF4-FFF2-40B4-BE49-F238E27FC236}">
                <a16:creationId xmlns:a16="http://schemas.microsoft.com/office/drawing/2014/main" id="{F3B2DA47-792F-17BA-2EEE-FF54A472E033}"/>
              </a:ext>
            </a:extLst>
          </p:cNvPr>
          <p:cNvSpPr txBox="1"/>
          <p:nvPr/>
        </p:nvSpPr>
        <p:spPr>
          <a:xfrm>
            <a:off x="6194323" y="4424402"/>
            <a:ext cx="80231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a:t>
            </a:r>
            <a:endParaRPr lang="zh-CN" altLang="en-US"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542ED5F-3AFB-7D81-EB7B-14D3EDE5A5C4}"/>
              </a:ext>
            </a:extLst>
          </p:cNvPr>
          <p:cNvSpPr txBox="1"/>
          <p:nvPr/>
        </p:nvSpPr>
        <p:spPr>
          <a:xfrm>
            <a:off x="7290619" y="4436201"/>
            <a:ext cx="80231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1F436B20-4275-05C9-C74E-C3A7CD917C2F}"/>
              </a:ext>
            </a:extLst>
          </p:cNvPr>
          <p:cNvSpPr txBox="1"/>
          <p:nvPr/>
        </p:nvSpPr>
        <p:spPr>
          <a:xfrm>
            <a:off x="4995771" y="4436201"/>
            <a:ext cx="80231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b="1" dirty="0">
              <a:latin typeface="Times New Roman" panose="02020603050405020304" pitchFamily="18" charset="0"/>
              <a:cs typeface="Times New Roman" panose="02020603050405020304" pitchFamily="18" charset="0"/>
            </a:endParaRPr>
          </a:p>
        </p:txBody>
      </p:sp>
      <p:pic>
        <p:nvPicPr>
          <p:cNvPr id="13" name="音频 12">
            <a:hlinkClick r:id="" action="ppaction://media"/>
            <a:extLst>
              <a:ext uri="{FF2B5EF4-FFF2-40B4-BE49-F238E27FC236}">
                <a16:creationId xmlns:a16="http://schemas.microsoft.com/office/drawing/2014/main" id="{1FFB29F8-54FC-DD03-6FFE-11F584CEAA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853306454"/>
      </p:ext>
    </p:extLst>
  </p:cSld>
  <p:clrMapOvr>
    <a:masterClrMapping/>
  </p:clrMapOvr>
  <mc:AlternateContent xmlns:mc="http://schemas.openxmlformats.org/markup-compatibility/2006" xmlns:p14="http://schemas.microsoft.com/office/powerpoint/2010/main">
    <mc:Choice Requires="p14">
      <p:transition spd="slow" p14:dur="2000" advTm="27139"/>
    </mc:Choice>
    <mc:Fallback xmlns="">
      <p:transition spd="slow" advTm="27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Existing Problem</a:t>
            </a:r>
            <a:endParaRPr lang="zh-CN" altLang="en-US" sz="40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2">
            <a:extLst>
              <a:ext uri="{FF2B5EF4-FFF2-40B4-BE49-F238E27FC236}">
                <a16:creationId xmlns:a16="http://schemas.microsoft.com/office/drawing/2014/main" id="{913A8F86-3132-E78F-87A4-8B729BDF321D}"/>
              </a:ext>
            </a:extLst>
          </p:cNvPr>
          <p:cNvSpPr txBox="1">
            <a:spLocks/>
          </p:cNvSpPr>
          <p:nvPr/>
        </p:nvSpPr>
        <p:spPr>
          <a:xfrm>
            <a:off x="1234271" y="1472973"/>
            <a:ext cx="5331711" cy="165100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000" dirty="0">
                <a:latin typeface="Times New Roman" panose="02020603050405020304" pitchFamily="18" charset="0"/>
                <a:cs typeface="Times New Roman" panose="02020603050405020304" pitchFamily="18" charset="0"/>
              </a:rPr>
              <a:t>However, we find existing graph-based methods in the VI-</a:t>
            </a:r>
            <a:r>
              <a:rPr lang="en-US" altLang="zh-CN" sz="2000" dirty="0" err="1">
                <a:latin typeface="Times New Roman" panose="02020603050405020304" pitchFamily="18" charset="0"/>
                <a:cs typeface="Times New Roman" panose="02020603050405020304" pitchFamily="18" charset="0"/>
              </a:rPr>
              <a:t>ReID</a:t>
            </a:r>
            <a:r>
              <a:rPr lang="en-US" altLang="zh-CN" sz="2000" dirty="0">
                <a:latin typeface="Times New Roman" panose="02020603050405020304" pitchFamily="18" charset="0"/>
                <a:cs typeface="Times New Roman" panose="02020603050405020304" pitchFamily="18" charset="0"/>
              </a:rPr>
              <a:t> task suffer from bad generalization because of two issues: </a:t>
            </a:r>
            <a:endParaRPr lang="en-US" altLang="zh-CN" sz="2800"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Train-test modality balance gap</a:t>
            </a:r>
            <a:endParaRPr lang="en-US" altLang="zh-CN" sz="2800" b="1"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altLang="zh-CN" sz="2000" b="1" dirty="0">
                <a:latin typeface="Times New Roman" panose="02020603050405020304" pitchFamily="18" charset="0"/>
                <a:cs typeface="Times New Roman" panose="02020603050405020304" pitchFamily="18" charset="0"/>
              </a:rPr>
              <a:t>Sub-optimal topology structure</a:t>
            </a:r>
            <a:endParaRPr lang="zh-CN" altLang="en-US" sz="1800" dirty="0"/>
          </a:p>
        </p:txBody>
      </p:sp>
      <p:pic>
        <p:nvPicPr>
          <p:cNvPr id="10" name="音频 9">
            <a:hlinkClick r:id="" action="ppaction://media"/>
            <a:extLst>
              <a:ext uri="{FF2B5EF4-FFF2-40B4-BE49-F238E27FC236}">
                <a16:creationId xmlns:a16="http://schemas.microsoft.com/office/drawing/2014/main" id="{4D4F150F-E84D-62F1-8E42-7856B889D0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140569701"/>
      </p:ext>
    </p:extLst>
  </p:cSld>
  <p:clrMapOvr>
    <a:masterClrMapping/>
  </p:clrMapOvr>
  <mc:AlternateContent xmlns:mc="http://schemas.openxmlformats.org/markup-compatibility/2006" xmlns:p14="http://schemas.microsoft.com/office/powerpoint/2010/main">
    <mc:Choice Requires="p14">
      <p:transition spd="slow" p14:dur="2000" advTm="10290"/>
    </mc:Choice>
    <mc:Fallback xmlns="">
      <p:transition spd="slow" advTm="10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Train-test modality balance gap</a:t>
            </a:r>
            <a:endParaRPr lang="zh-CN" altLang="en-US" sz="40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B4D790C-0778-FB22-3396-F5C34AAAAE0D}"/>
              </a:ext>
            </a:extLst>
          </p:cNvPr>
          <p:cNvSpPr txBox="1"/>
          <p:nvPr/>
        </p:nvSpPr>
        <p:spPr>
          <a:xfrm>
            <a:off x="314863" y="2013228"/>
            <a:ext cx="5781137" cy="2523768"/>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Train-test modality balance gap</a:t>
            </a:r>
            <a:r>
              <a:rPr lang="en-US" altLang="zh-CN" sz="2000" dirty="0">
                <a:latin typeface="Times New Roman" panose="02020603050405020304" pitchFamily="18" charset="0"/>
                <a:cs typeface="Times New Roman" panose="02020603050405020304" pitchFamily="18" charset="0"/>
              </a:rPr>
              <a:t>, which is a property of VI-</a:t>
            </a:r>
            <a:r>
              <a:rPr lang="en-US" altLang="zh-CN" sz="2000" dirty="0" err="1">
                <a:latin typeface="Times New Roman" panose="02020603050405020304" pitchFamily="18" charset="0"/>
                <a:cs typeface="Times New Roman" panose="02020603050405020304" pitchFamily="18" charset="0"/>
              </a:rPr>
              <a:t>ReID</a:t>
            </a:r>
            <a:r>
              <a:rPr lang="en-US" altLang="zh-CN" sz="2000" dirty="0">
                <a:latin typeface="Times New Roman" panose="02020603050405020304" pitchFamily="18" charset="0"/>
                <a:cs typeface="Times New Roman" panose="02020603050405020304" pitchFamily="18" charset="0"/>
              </a:rPr>
              <a:t> task. The number of two modalities data are balanced in the training stage but extremely unbalanced in inference.</a:t>
            </a:r>
          </a:p>
          <a:p>
            <a:endParaRPr lang="en-US" altLang="zh-CN" sz="2000" dirty="0">
              <a:latin typeface="Times New Roman" panose="02020603050405020304" pitchFamily="18" charset="0"/>
              <a:cs typeface="Times New Roman" panose="02020603050405020304" pitchFamily="18" charset="0"/>
            </a:endParaRPr>
          </a:p>
          <a:p>
            <a:r>
              <a:rPr lang="en-US" altLang="zh-CN" sz="2000" b="0" i="0" dirty="0">
                <a:solidFill>
                  <a:srgbClr val="000000"/>
                </a:solidFill>
                <a:effectLst/>
                <a:latin typeface="CMR9"/>
              </a:rPr>
              <a:t>Our method overcomes this problem by unbalanced scenarios simulation and a novel graph module design.</a:t>
            </a:r>
            <a:r>
              <a:rPr lang="en-US" altLang="zh-CN" sz="2000" dirty="0"/>
              <a:t> </a:t>
            </a:r>
            <a:br>
              <a:rPr lang="en-US" altLang="zh-CN" dirty="0"/>
            </a:br>
            <a:endParaRPr lang="en-US" altLang="zh-CN" sz="18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B7190AB-AFB6-34BC-6B27-3467586AD31D}"/>
              </a:ext>
            </a:extLst>
          </p:cNvPr>
          <p:cNvPicPr>
            <a:picLocks noChangeAspect="1"/>
          </p:cNvPicPr>
          <p:nvPr/>
        </p:nvPicPr>
        <p:blipFill>
          <a:blip r:embed="rId5"/>
          <a:stretch>
            <a:fillRect/>
          </a:stretch>
        </p:blipFill>
        <p:spPr>
          <a:xfrm>
            <a:off x="6273242" y="1315386"/>
            <a:ext cx="5345477" cy="4227228"/>
          </a:xfrm>
          <a:prstGeom prst="rect">
            <a:avLst/>
          </a:prstGeom>
        </p:spPr>
      </p:pic>
      <p:pic>
        <p:nvPicPr>
          <p:cNvPr id="10" name="音频 9">
            <a:hlinkClick r:id="" action="ppaction://media"/>
            <a:extLst>
              <a:ext uri="{FF2B5EF4-FFF2-40B4-BE49-F238E27FC236}">
                <a16:creationId xmlns:a16="http://schemas.microsoft.com/office/drawing/2014/main" id="{B53AB4C3-CB63-F88F-0036-AF35E6ABCE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38775626"/>
      </p:ext>
    </p:extLst>
  </p:cSld>
  <p:clrMapOvr>
    <a:masterClrMapping/>
  </p:clrMapOvr>
  <mc:AlternateContent xmlns:mc="http://schemas.openxmlformats.org/markup-compatibility/2006" xmlns:p14="http://schemas.microsoft.com/office/powerpoint/2010/main">
    <mc:Choice Requires="p14">
      <p:transition spd="slow" p14:dur="2000" advTm="22798"/>
    </mc:Choice>
    <mc:Fallback xmlns="">
      <p:transition spd="slow" advTm="22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Homogeneous and Heterogeneous Feature Transfer</a:t>
            </a:r>
            <a:endParaRPr lang="zh-CN" altLang="en-US" sz="9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ECABCB7-3770-3E34-D8C3-59A92ED49A8F}"/>
              </a:ext>
            </a:extLst>
          </p:cNvPr>
          <p:cNvPicPr>
            <a:picLocks noChangeAspect="1"/>
          </p:cNvPicPr>
          <p:nvPr/>
        </p:nvPicPr>
        <p:blipFill>
          <a:blip r:embed="rId4"/>
          <a:stretch>
            <a:fillRect/>
          </a:stretch>
        </p:blipFill>
        <p:spPr>
          <a:xfrm>
            <a:off x="6626087" y="1524001"/>
            <a:ext cx="5546365" cy="4126602"/>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E9DD3C5-968C-F248-F0D4-7B43C2EB7335}"/>
                  </a:ext>
                </a:extLst>
              </p:cNvPr>
              <p:cNvSpPr txBox="1"/>
              <p:nvPr/>
            </p:nvSpPr>
            <p:spPr>
              <a:xfrm>
                <a:off x="87108" y="1055010"/>
                <a:ext cx="6538979" cy="4408194"/>
              </a:xfrm>
              <a:prstGeom prst="rect">
                <a:avLst/>
              </a:prstGeom>
              <a:noFill/>
            </p:spPr>
            <p:txBody>
              <a:bodyPr wrap="square">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To tackle the train-test modality balance gap problem, we propose a new graph module called </a:t>
                </a:r>
                <a:r>
                  <a:rPr lang="en-US" altLang="zh-CN" sz="2000" b="1" dirty="0">
                    <a:solidFill>
                      <a:srgbClr val="000000"/>
                    </a:solidFill>
                    <a:latin typeface="Times New Roman" panose="02020603050405020304" pitchFamily="18" charset="0"/>
                    <a:cs typeface="Times New Roman" panose="02020603050405020304" pitchFamily="18" charset="0"/>
                  </a:rPr>
                  <a:t>Homogeneous </a:t>
                </a:r>
                <a:r>
                  <a:rPr lang="en-US" altLang="zh-CN" sz="2000" b="1" i="0" dirty="0">
                    <a:solidFill>
                      <a:srgbClr val="000000"/>
                    </a:solidFill>
                    <a:effectLst/>
                    <a:latin typeface="Times New Roman" panose="02020603050405020304" pitchFamily="18" charset="0"/>
                    <a:cs typeface="Times New Roman" panose="02020603050405020304" pitchFamily="18" charset="0"/>
                  </a:rPr>
                  <a:t>and Heterogeneous Feature Transfer (</a:t>
                </a:r>
                <a14:m>
                  <m:oMath xmlns:m="http://schemas.openxmlformats.org/officeDocument/2006/math">
                    <m:sSup>
                      <m:sSupPr>
                        <m:ctrlPr>
                          <a:rPr lang="en-US" altLang="zh-CN" sz="2000" b="1" i="1" smtClean="0">
                            <a:solidFill>
                              <a:srgbClr val="000000"/>
                            </a:solidFill>
                            <a:effectLst/>
                            <a:latin typeface="Cambria Math" panose="02040503050406030204" pitchFamily="18" charset="0"/>
                            <a:cs typeface="Times New Roman" panose="02020603050405020304" pitchFamily="18" charset="0"/>
                          </a:rPr>
                        </m:ctrlPr>
                      </m:sSupPr>
                      <m:e>
                        <m:r>
                          <a:rPr lang="en-US" altLang="zh-CN" sz="2000" b="1" i="0" smtClean="0">
                            <a:solidFill>
                              <a:srgbClr val="000000"/>
                            </a:solidFill>
                            <a:effectLst/>
                            <a:latin typeface="Cambria Math" panose="02040503050406030204" pitchFamily="18" charset="0"/>
                            <a:cs typeface="Times New Roman" panose="02020603050405020304" pitchFamily="18" charset="0"/>
                          </a:rPr>
                          <m:t>𝐇</m:t>
                        </m:r>
                      </m:e>
                      <m:sup>
                        <m:r>
                          <a:rPr lang="en-US" altLang="zh-CN" sz="2000" b="1" i="0" smtClean="0">
                            <a:solidFill>
                              <a:srgbClr val="000000"/>
                            </a:solidFill>
                            <a:effectLst/>
                            <a:latin typeface="Cambria Math" panose="02040503050406030204" pitchFamily="18" charset="0"/>
                            <a:cs typeface="Times New Roman" panose="02020603050405020304" pitchFamily="18" charset="0"/>
                          </a:rPr>
                          <m:t>𝟐</m:t>
                        </m:r>
                      </m:sup>
                    </m:sSup>
                  </m:oMath>
                </a14:m>
                <a:r>
                  <a:rPr lang="en-US" altLang="zh-CN" sz="2000" b="1" i="0" dirty="0">
                    <a:solidFill>
                      <a:srgbClr val="000000"/>
                    </a:solidFill>
                    <a:effectLst/>
                    <a:latin typeface="Times New Roman" panose="02020603050405020304" pitchFamily="18" charset="0"/>
                    <a:cs typeface="Times New Roman" panose="02020603050405020304" pitchFamily="18" charset="0"/>
                  </a:rPr>
                  <a:t>FT) .</a:t>
                </a:r>
              </a:p>
              <a:p>
                <a:endParaRPr lang="en-US" altLang="zh-CN" sz="2000" b="1"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0" i="0" dirty="0">
                    <a:solidFill>
                      <a:srgbClr val="000000"/>
                    </a:solidFill>
                    <a:effectLst/>
                    <a:latin typeface="Times New Roman" panose="02020603050405020304" pitchFamily="18" charset="0"/>
                    <a:cs typeface="Times New Roman" panose="02020603050405020304" pitchFamily="18" charset="0"/>
                  </a:rPr>
                  <a:t>We reorganize the balanced training data to simulate unbalanced modality distributed scenarios and let the graph model trained on that environment.</a:t>
                </a:r>
              </a:p>
              <a:p>
                <a:endParaRPr lang="en-US" altLang="zh-CN" sz="2000" b="0"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000" b="0" i="0" dirty="0">
                    <a:solidFill>
                      <a:srgbClr val="000000"/>
                    </a:solidFill>
                    <a:effectLst/>
                    <a:latin typeface="Times New Roman" panose="02020603050405020304" pitchFamily="18" charset="0"/>
                    <a:cs typeface="Times New Roman" panose="02020603050405020304" pitchFamily="18" charset="0"/>
                  </a:rPr>
                  <a:t>Also, we find that it is hard for the standard graph model to train efficiently on that unbalanced data. So, we carefully construct the graph model which includes two different types of message passing process to reduce the useless information introduced by the standard graph model and treat the message passing in unbalanced data better</a:t>
                </a:r>
                <a:r>
                  <a:rPr lang="en-US" altLang="zh-CN" sz="2000" dirty="0">
                    <a:solidFill>
                      <a:srgbClr val="000000"/>
                    </a:solidFill>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4E9DD3C5-968C-F248-F0D4-7B43C2EB7335}"/>
                  </a:ext>
                </a:extLst>
              </p:cNvPr>
              <p:cNvSpPr txBox="1">
                <a:spLocks noRot="1" noChangeAspect="1" noMove="1" noResize="1" noEditPoints="1" noAdjustHandles="1" noChangeArrowheads="1" noChangeShapeType="1" noTextEdit="1"/>
              </p:cNvSpPr>
              <p:nvPr/>
            </p:nvSpPr>
            <p:spPr>
              <a:xfrm>
                <a:off x="87108" y="1055010"/>
                <a:ext cx="6538979" cy="4408194"/>
              </a:xfrm>
              <a:prstGeom prst="rect">
                <a:avLst/>
              </a:prstGeom>
              <a:blipFill>
                <a:blip r:embed="rId5"/>
                <a:stretch>
                  <a:fillRect l="-932" t="-692" r="-1398" b="-1521"/>
                </a:stretch>
              </a:blipFill>
            </p:spPr>
            <p:txBody>
              <a:bodyPr/>
              <a:lstStyle/>
              <a:p>
                <a:r>
                  <a:rPr lang="zh-CN" altLang="en-US">
                    <a:noFill/>
                  </a:rPr>
                  <a:t> </a:t>
                </a:r>
              </a:p>
            </p:txBody>
          </p:sp>
        </mc:Fallback>
      </mc:AlternateContent>
      <p:pic>
        <p:nvPicPr>
          <p:cNvPr id="16" name="音频 15">
            <a:hlinkClick r:id="" action="ppaction://media"/>
            <a:extLst>
              <a:ext uri="{FF2B5EF4-FFF2-40B4-BE49-F238E27FC236}">
                <a16:creationId xmlns:a16="http://schemas.microsoft.com/office/drawing/2014/main" id="{A2BC69FE-5E1B-010A-9912-7DAF299B83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603984563"/>
      </p:ext>
    </p:extLst>
  </p:cSld>
  <p:clrMapOvr>
    <a:masterClrMapping/>
  </p:clrMapOvr>
  <mc:AlternateContent xmlns:mc="http://schemas.openxmlformats.org/markup-compatibility/2006" xmlns:p14="http://schemas.microsoft.com/office/powerpoint/2010/main">
    <mc:Choice Requires="p14">
      <p:transition spd="slow" p14:dur="2000" advTm="42520"/>
    </mc:Choice>
    <mc:Fallback xmlns="">
      <p:transition spd="slow" advTm="42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Sub-optimal topology structure</a:t>
            </a:r>
            <a:endParaRPr lang="zh-CN" altLang="en-US" sz="40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D017E78-63C5-D132-21B9-F0F737D25385}"/>
              </a:ext>
            </a:extLst>
          </p:cNvPr>
          <p:cNvPicPr>
            <a:picLocks noChangeAspect="1"/>
          </p:cNvPicPr>
          <p:nvPr/>
        </p:nvPicPr>
        <p:blipFill>
          <a:blip r:embed="rId4"/>
          <a:stretch>
            <a:fillRect/>
          </a:stretch>
        </p:blipFill>
        <p:spPr>
          <a:xfrm>
            <a:off x="6430460" y="1417983"/>
            <a:ext cx="5272865" cy="4150208"/>
          </a:xfrm>
          <a:prstGeom prst="rect">
            <a:avLst/>
          </a:prstGeom>
        </p:spPr>
      </p:pic>
      <p:sp>
        <p:nvSpPr>
          <p:cNvPr id="7" name="文本框 6">
            <a:extLst>
              <a:ext uri="{FF2B5EF4-FFF2-40B4-BE49-F238E27FC236}">
                <a16:creationId xmlns:a16="http://schemas.microsoft.com/office/drawing/2014/main" id="{195BCE27-3263-CE7B-85BA-C107A5065EE7}"/>
              </a:ext>
            </a:extLst>
          </p:cNvPr>
          <p:cNvSpPr txBox="1"/>
          <p:nvPr/>
        </p:nvSpPr>
        <p:spPr>
          <a:xfrm>
            <a:off x="662607" y="1690062"/>
            <a:ext cx="5334001" cy="3477875"/>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Sub-optimal topology structure</a:t>
            </a:r>
            <a:r>
              <a:rPr lang="en-US" altLang="zh-CN" sz="2000" dirty="0">
                <a:latin typeface="Times New Roman" panose="02020603050405020304" pitchFamily="18" charset="0"/>
                <a:cs typeface="Times New Roman" panose="02020603050405020304" pitchFamily="18" charset="0"/>
              </a:rPr>
              <a:t> caused by the end-to-end learning manner to the graph model. We analyze that the joint learning of backbone features and graph </a:t>
            </a:r>
            <a:r>
              <a:rPr lang="en-US" altLang="zh-CN" sz="2000" b="0" i="0" dirty="0">
                <a:solidFill>
                  <a:srgbClr val="000000"/>
                </a:solidFill>
                <a:effectLst/>
                <a:latin typeface="Times New Roman" panose="02020603050405020304" pitchFamily="18" charset="0"/>
                <a:cs typeface="Times New Roman" panose="02020603050405020304" pitchFamily="18" charset="0"/>
              </a:rPr>
              <a:t>outputs</a:t>
            </a:r>
            <a:r>
              <a:rPr lang="en-US" altLang="zh-CN" sz="2000" dirty="0">
                <a:latin typeface="Times New Roman" panose="02020603050405020304" pitchFamily="18" charset="0"/>
                <a:cs typeface="Times New Roman" panose="02020603050405020304" pitchFamily="18" charset="0"/>
              </a:rPr>
              <a:t> weaken the learning of graph topology, making it not generalized enough during the inference process.</a:t>
            </a:r>
          </a:p>
          <a:p>
            <a:endParaRPr lang="en-US" altLang="zh-CN" sz="2000" b="0" i="0" dirty="0">
              <a:solidFill>
                <a:srgbClr val="000000"/>
              </a:solidFill>
              <a:effectLst/>
              <a:latin typeface="Times New Roman" panose="02020603050405020304" pitchFamily="18" charset="0"/>
              <a:cs typeface="Times New Roman" panose="02020603050405020304" pitchFamily="18" charset="0"/>
            </a:endParaRPr>
          </a:p>
          <a:p>
            <a:r>
              <a:rPr lang="en-US" altLang="zh-CN" sz="2000" b="0" i="0" dirty="0">
                <a:solidFill>
                  <a:srgbClr val="000000"/>
                </a:solidFill>
                <a:effectLst/>
                <a:latin typeface="Times New Roman" panose="02020603050405020304" pitchFamily="18" charset="0"/>
                <a:cs typeface="Times New Roman" panose="02020603050405020304" pitchFamily="18" charset="0"/>
              </a:rPr>
              <a:t>Our method uses a casual inference</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b="0" i="0" dirty="0">
                <a:solidFill>
                  <a:srgbClr val="000000"/>
                </a:solidFill>
                <a:effectLst/>
                <a:latin typeface="Times New Roman" panose="02020603050405020304" pitchFamily="18" charset="0"/>
                <a:cs typeface="Times New Roman" panose="02020603050405020304" pitchFamily="18" charset="0"/>
              </a:rPr>
              <a:t>tool to calculate the pure effect contributed by the affinity changes only, making the model perceive the role of graph topology more direly.</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pic>
        <p:nvPicPr>
          <p:cNvPr id="17" name="音频 16">
            <a:hlinkClick r:id="" action="ppaction://media"/>
            <a:extLst>
              <a:ext uri="{FF2B5EF4-FFF2-40B4-BE49-F238E27FC236}">
                <a16:creationId xmlns:a16="http://schemas.microsoft.com/office/drawing/2014/main" id="{48B75D57-58DA-F73B-8285-83F34F9FA0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774810661"/>
      </p:ext>
    </p:extLst>
  </p:cSld>
  <p:clrMapOvr>
    <a:masterClrMapping/>
  </p:clrMapOvr>
  <mc:AlternateContent xmlns:mc="http://schemas.openxmlformats.org/markup-compatibility/2006" xmlns:p14="http://schemas.microsoft.com/office/powerpoint/2010/main">
    <mc:Choice Requires="p14">
      <p:transition spd="slow" p14:dur="2000" advTm="36990"/>
    </mc:Choice>
    <mc:Fallback xmlns="">
      <p:transition spd="slow" advTm="36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FBCF90-F47D-FF97-C477-451FE86419C0}"/>
              </a:ext>
            </a:extLst>
          </p:cNvPr>
          <p:cNvSpPr/>
          <p:nvPr/>
        </p:nvSpPr>
        <p:spPr>
          <a:xfrm>
            <a:off x="0" y="0"/>
            <a:ext cx="12192000" cy="718457"/>
          </a:xfrm>
          <a:prstGeom prst="rect">
            <a:avLst/>
          </a:prstGeom>
          <a:solidFill>
            <a:srgbClr val="2A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Times New Roman" panose="02020603050405020304" pitchFamily="18" charset="0"/>
                <a:cs typeface="Times New Roman" panose="02020603050405020304" pitchFamily="18" charset="0"/>
              </a:rPr>
              <a:t>Sub-optimal topology structure</a:t>
            </a:r>
            <a:endParaRPr lang="zh-CN" altLang="en-US" sz="40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EDE2609B-B6A9-4CE0-2D9C-8BE270FC5193}"/>
              </a:ext>
            </a:extLst>
          </p:cNvPr>
          <p:cNvSpPr/>
          <p:nvPr/>
        </p:nvSpPr>
        <p:spPr>
          <a:xfrm>
            <a:off x="0" y="6139543"/>
            <a:ext cx="12192000" cy="718457"/>
          </a:xfrm>
          <a:prstGeom prst="rect">
            <a:avLst/>
          </a:prstGeom>
          <a:solidFill>
            <a:srgbClr val="E02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472FE21-1674-4A78-AD62-27C751C9BDE1}"/>
              </a:ext>
            </a:extLst>
          </p:cNvPr>
          <p:cNvPicPr>
            <a:picLocks noChangeAspect="1"/>
          </p:cNvPicPr>
          <p:nvPr/>
        </p:nvPicPr>
        <p:blipFill>
          <a:blip r:embed="rId4"/>
          <a:stretch>
            <a:fillRect/>
          </a:stretch>
        </p:blipFill>
        <p:spPr>
          <a:xfrm>
            <a:off x="5167305" y="2166730"/>
            <a:ext cx="7024695" cy="388430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7C40461-3005-8C4E-5B26-316DA87CC9C9}"/>
                  </a:ext>
                </a:extLst>
              </p:cNvPr>
              <p:cNvSpPr txBox="1"/>
              <p:nvPr/>
            </p:nvSpPr>
            <p:spPr>
              <a:xfrm>
                <a:off x="5985188" y="1812787"/>
                <a:ext cx="5388928" cy="707886"/>
              </a:xfrm>
              <a:prstGeom prst="rect">
                <a:avLst/>
              </a:prstGeom>
              <a:noFill/>
            </p:spPr>
            <p:txBody>
              <a:bodyPr wrap="square" rtlCol="0">
                <a:spAutoFit/>
              </a:bodyPr>
              <a:lstStyle/>
              <a:p>
                <a:r>
                  <a:rPr lang="en-US" altLang="zh-CN" sz="2000" b="0" i="0" dirty="0">
                    <a:solidFill>
                      <a:srgbClr val="000000"/>
                    </a:solidFill>
                    <a:effectLst/>
                    <a:latin typeface="Times New Roman" panose="02020603050405020304" pitchFamily="18" charset="0"/>
                    <a:cs typeface="Times New Roman" panose="02020603050405020304" pitchFamily="18" charset="0"/>
                  </a:rPr>
                  <a:t>The relationship between the quality of backbone </a:t>
                </a:r>
              </a:p>
              <a:p>
                <a:r>
                  <a:rPr lang="en-US" altLang="zh-CN" sz="2000" b="0" i="0" dirty="0">
                    <a:solidFill>
                      <a:srgbClr val="000000"/>
                    </a:solidFill>
                    <a:effectLst/>
                    <a:latin typeface="Times New Roman" panose="02020603050405020304" pitchFamily="18" charset="0"/>
                    <a:cs typeface="Times New Roman" panose="02020603050405020304" pitchFamily="18" charset="0"/>
                  </a:rPr>
                  <a:t>feature </a:t>
                </a:r>
                <a14:m>
                  <m:oMath xmlns:m="http://schemas.openxmlformats.org/officeDocument/2006/math">
                    <m:sSub>
                      <m:sSubPr>
                        <m:ctrlPr>
                          <a:rPr lang="en-US" altLang="zh-CN" sz="2000" i="1" smtClean="0">
                            <a:solidFill>
                              <a:srgbClr val="000000"/>
                            </a:solidFill>
                            <a:effectLst/>
                            <a:latin typeface="Cambria Math" panose="02040503050406030204" pitchFamily="18" charset="0"/>
                            <a:cs typeface="Times New Roman" panose="02020603050405020304" pitchFamily="18" charset="0"/>
                          </a:rPr>
                        </m:ctrlPr>
                      </m:sSubPr>
                      <m:e>
                        <m:r>
                          <a:rPr lang="en-US" altLang="zh-CN" sz="2000" b="0" i="1" smtClean="0">
                            <a:solidFill>
                              <a:srgbClr val="000000"/>
                            </a:solidFill>
                            <a:effectLst/>
                            <a:latin typeface="Cambria Math" panose="02040503050406030204" pitchFamily="18" charset="0"/>
                            <a:cs typeface="Times New Roman" panose="02020603050405020304" pitchFamily="18" charset="0"/>
                          </a:rPr>
                          <m:t>𝑄</m:t>
                        </m:r>
                      </m:e>
                      <m:sub>
                        <m:r>
                          <a:rPr lang="en-US" altLang="zh-CN" sz="2000" b="0" i="1" smtClean="0">
                            <a:solidFill>
                              <a:srgbClr val="000000"/>
                            </a:solidFill>
                            <a:effectLst/>
                            <a:latin typeface="Cambria Math" panose="02040503050406030204" pitchFamily="18" charset="0"/>
                            <a:cs typeface="Times New Roman" panose="02020603050405020304" pitchFamily="18" charset="0"/>
                          </a:rPr>
                          <m:t>𝑋</m:t>
                        </m:r>
                      </m:sub>
                    </m:sSub>
                  </m:oMath>
                </a14:m>
                <a:r>
                  <a:rPr lang="en-US" altLang="zh-CN" sz="2000" b="0" i="0" dirty="0">
                    <a:solidFill>
                      <a:srgbClr val="000000"/>
                    </a:solidFill>
                    <a:effectLst/>
                    <a:latin typeface="Times New Roman" panose="02020603050405020304" pitchFamily="18" charset="0"/>
                    <a:cs typeface="Times New Roman" panose="02020603050405020304" pitchFamily="18" charset="0"/>
                  </a:rPr>
                  <a:t>, affinity</a:t>
                </a:r>
                <a14:m>
                  <m:oMath xmlns:m="http://schemas.openxmlformats.org/officeDocument/2006/math">
                    <m:sSub>
                      <m:sSubPr>
                        <m:ctrlPr>
                          <a:rPr lang="en-US" altLang="zh-CN" sz="2000" b="1" i="1" smtClean="0">
                            <a:solidFill>
                              <a:srgbClr val="000000"/>
                            </a:solidFill>
                            <a:effectLst/>
                            <a:latin typeface="Cambria Math" panose="02040503050406030204" pitchFamily="18" charset="0"/>
                            <a:cs typeface="Times New Roman" panose="02020603050405020304" pitchFamily="18" charset="0"/>
                          </a:rPr>
                        </m:ctrlPr>
                      </m:sSubPr>
                      <m:e>
                        <m:r>
                          <a:rPr lang="en-US" altLang="zh-CN" sz="2000" b="0" i="1" smtClean="0">
                            <a:solidFill>
                              <a:srgbClr val="000000"/>
                            </a:solidFill>
                            <a:effectLst/>
                            <a:latin typeface="Cambria Math" panose="02040503050406030204" pitchFamily="18" charset="0"/>
                            <a:cs typeface="Times New Roman" panose="02020603050405020304" pitchFamily="18" charset="0"/>
                          </a:rPr>
                          <m:t>𝑄</m:t>
                        </m:r>
                      </m:e>
                      <m:sub>
                        <m:r>
                          <a:rPr lang="en-US" altLang="zh-CN" sz="2000" b="0" i="1" smtClean="0">
                            <a:solidFill>
                              <a:srgbClr val="000000"/>
                            </a:solidFill>
                            <a:effectLst/>
                            <a:latin typeface="Cambria Math" panose="02040503050406030204" pitchFamily="18" charset="0"/>
                            <a:cs typeface="Times New Roman" panose="02020603050405020304" pitchFamily="18" charset="0"/>
                          </a:rPr>
                          <m:t>𝐴</m:t>
                        </m:r>
                      </m:sub>
                    </m:sSub>
                  </m:oMath>
                </a14:m>
                <a:r>
                  <a:rPr lang="en-US" altLang="zh-CN" sz="2000" b="0" i="0" dirty="0">
                    <a:solidFill>
                      <a:srgbClr val="000000"/>
                    </a:solidFill>
                    <a:effectLst/>
                    <a:latin typeface="Times New Roman" panose="02020603050405020304" pitchFamily="18" charset="0"/>
                    <a:cs typeface="Times New Roman" panose="02020603050405020304" pitchFamily="18" charset="0"/>
                  </a:rPr>
                  <a:t>, and output prediction </a:t>
                </a:r>
                <a14:m>
                  <m:oMath xmlns:m="http://schemas.openxmlformats.org/officeDocument/2006/math">
                    <m:sSub>
                      <m:sSubPr>
                        <m:ctrlPr>
                          <a:rPr lang="en-US" altLang="zh-CN" sz="2000" b="0" i="1" smtClean="0">
                            <a:solidFill>
                              <a:srgbClr val="000000"/>
                            </a:solidFill>
                            <a:effectLst/>
                            <a:latin typeface="Cambria Math" panose="02040503050406030204" pitchFamily="18" charset="0"/>
                            <a:cs typeface="Times New Roman" panose="02020603050405020304" pitchFamily="18" charset="0"/>
                          </a:rPr>
                        </m:ctrlPr>
                      </m:sSubPr>
                      <m:e>
                        <m:r>
                          <a:rPr lang="en-US" altLang="zh-CN" sz="2000" b="0" i="1" smtClean="0">
                            <a:solidFill>
                              <a:srgbClr val="000000"/>
                            </a:solidFill>
                            <a:effectLst/>
                            <a:latin typeface="Cambria Math" panose="02040503050406030204" pitchFamily="18" charset="0"/>
                            <a:cs typeface="Times New Roman" panose="02020603050405020304" pitchFamily="18" charset="0"/>
                          </a:rPr>
                          <m:t>𝑄</m:t>
                        </m:r>
                      </m:e>
                      <m:sub>
                        <m:r>
                          <a:rPr lang="en-US" altLang="zh-CN" sz="2000" b="0" i="1" smtClean="0">
                            <a:solidFill>
                              <a:srgbClr val="000000"/>
                            </a:solidFill>
                            <a:effectLst/>
                            <a:latin typeface="Cambria Math" panose="02040503050406030204" pitchFamily="18" charset="0"/>
                            <a:cs typeface="Times New Roman" panose="02020603050405020304" pitchFamily="18" charset="0"/>
                          </a:rPr>
                          <m:t>𝑌</m:t>
                        </m:r>
                      </m:sub>
                    </m:sSub>
                  </m:oMath>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87C40461-3005-8C4E-5B26-316DA87CC9C9}"/>
                  </a:ext>
                </a:extLst>
              </p:cNvPr>
              <p:cNvSpPr txBox="1">
                <a:spLocks noRot="1" noChangeAspect="1" noMove="1" noResize="1" noEditPoints="1" noAdjustHandles="1" noChangeArrowheads="1" noChangeShapeType="1" noTextEdit="1"/>
              </p:cNvSpPr>
              <p:nvPr/>
            </p:nvSpPr>
            <p:spPr>
              <a:xfrm>
                <a:off x="5985188" y="1812787"/>
                <a:ext cx="5388928" cy="707886"/>
              </a:xfrm>
              <a:prstGeom prst="rect">
                <a:avLst/>
              </a:prstGeom>
              <a:blipFill>
                <a:blip r:embed="rId5"/>
                <a:stretch>
                  <a:fillRect l="-1244" t="-4310" b="-14655"/>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E3F6AE9-F495-5D17-23E7-B8E049F85E61}"/>
              </a:ext>
            </a:extLst>
          </p:cNvPr>
          <p:cNvSpPr txBox="1"/>
          <p:nvPr/>
        </p:nvSpPr>
        <p:spPr>
          <a:xfrm>
            <a:off x="298384" y="2520673"/>
            <a:ext cx="4652047" cy="193899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We do some toy example experiments to see how do the X and A affect Y, which demonstrates this phenomenon that well-trained X and Y can lead to a flexible range of A, bringing sub-optimal topology structure.</a:t>
            </a:r>
            <a:endParaRPr lang="zh-CN" altLang="en-US" sz="2000" dirty="0">
              <a:latin typeface="Times New Roman" panose="02020603050405020304" pitchFamily="18" charset="0"/>
              <a:cs typeface="Times New Roman" panose="02020603050405020304" pitchFamily="18" charset="0"/>
            </a:endParaRPr>
          </a:p>
        </p:txBody>
      </p:sp>
      <p:pic>
        <p:nvPicPr>
          <p:cNvPr id="15" name="音频 14">
            <a:hlinkClick r:id="" action="ppaction://media"/>
            <a:extLst>
              <a:ext uri="{FF2B5EF4-FFF2-40B4-BE49-F238E27FC236}">
                <a16:creationId xmlns:a16="http://schemas.microsoft.com/office/drawing/2014/main" id="{639EDD72-D1B2-0277-A205-F1E5434D2E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331587832"/>
      </p:ext>
    </p:extLst>
  </p:cSld>
  <p:clrMapOvr>
    <a:masterClrMapping/>
  </p:clrMapOvr>
  <mc:AlternateContent xmlns:mc="http://schemas.openxmlformats.org/markup-compatibility/2006" xmlns:p14="http://schemas.microsoft.com/office/powerpoint/2010/main">
    <mc:Choice Requires="p14">
      <p:transition spd="slow" p14:dur="2000" advTm="16274"/>
    </mc:Choice>
    <mc:Fallback xmlns="">
      <p:transition spd="slow" advTm="16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TotalTime>
  <Words>745</Words>
  <Application>Microsoft Office PowerPoint</Application>
  <PresentationFormat>宽屏</PresentationFormat>
  <Paragraphs>61</Paragraphs>
  <Slides>14</Slides>
  <Notes>4</Notes>
  <HiddenSlides>0</HiddenSlides>
  <MMClips>14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-apple-system</vt:lpstr>
      <vt:lpstr>CMR9</vt:lpstr>
      <vt:lpstr>等线</vt:lpstr>
      <vt:lpstr>等线 Light</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旭霖</dc:creator>
  <cp:lastModifiedBy>李 旭霖</cp:lastModifiedBy>
  <cp:revision>52</cp:revision>
  <dcterms:created xsi:type="dcterms:W3CDTF">2022-09-19T08:51:37Z</dcterms:created>
  <dcterms:modified xsi:type="dcterms:W3CDTF">2022-09-30T08:11:47Z</dcterms:modified>
</cp:coreProperties>
</file>